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9"/>
  </p:notesMasterIdLst>
  <p:sldIdLst>
    <p:sldId id="256" r:id="rId2"/>
    <p:sldId id="257" r:id="rId3"/>
    <p:sldId id="258" r:id="rId4"/>
    <p:sldId id="259" r:id="rId5"/>
    <p:sldId id="260" r:id="rId6"/>
    <p:sldId id="263" r:id="rId7"/>
    <p:sldId id="265" r:id="rId8"/>
    <p:sldId id="266" r:id="rId9"/>
    <p:sldId id="268" r:id="rId10"/>
    <p:sldId id="269" r:id="rId11"/>
    <p:sldId id="270" r:id="rId12"/>
    <p:sldId id="272" r:id="rId13"/>
    <p:sldId id="261" r:id="rId14"/>
    <p:sldId id="273" r:id="rId15"/>
    <p:sldId id="267" r:id="rId16"/>
    <p:sldId id="264"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an Selvaraj (sharselv)" initials="SS(" lastIdx="1" clrIdx="0">
    <p:extLst>
      <p:ext uri="{19B8F6BF-5375-455C-9EA6-DF929625EA0E}">
        <p15:presenceInfo xmlns:p15="http://schemas.microsoft.com/office/powerpoint/2012/main" userId="S::sharselv@cisco.com::dcfe4e9a-1377-4d48-8b91-4eca0a9ce1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5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29"/>
    <p:restoredTop sz="96327"/>
  </p:normalViewPr>
  <p:slideViewPr>
    <p:cSldViewPr snapToGrid="0" snapToObjects="1">
      <p:cViewPr varScale="1">
        <p:scale>
          <a:sx n="155" d="100"/>
          <a:sy n="155" d="100"/>
        </p:scale>
        <p:origin x="192" y="5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9T00:39:46.872" idx="1">
    <p:pos x="10" y="10"/>
    <p:text>Fundamental structures of a software system</p:text>
    <p:extLst>
      <p:ext uri="{C676402C-5697-4E1C-873F-D02D1690AC5C}">
        <p15:threadingInfo xmlns:p15="http://schemas.microsoft.com/office/powerpoint/2012/main" timeZoneBias="-330"/>
      </p:ext>
    </p:extLst>
  </p:cm>
</p:cmLst>
</file>

<file path=ppt/diagrams/_rels/data2.xml.rels><?xml version="1.0" encoding="UTF-8" standalone="yes"?>
<Relationships xmlns="http://schemas.openxmlformats.org/package/2006/relationships"><Relationship Id="rId3" Type="http://schemas.openxmlformats.org/officeDocument/2006/relationships/hyperlink" Target="https://developers.google.com/web/fundamentals/architecture/app-shell" TargetMode="External"/><Relationship Id="rId2" Type="http://schemas.openxmlformats.org/officeDocument/2006/relationships/hyperlink" Target="https://developers.google.com/web/tools/lighthouse/audits/first-contentful-paint" TargetMode="External"/><Relationship Id="rId1" Type="http://schemas.openxmlformats.org/officeDocument/2006/relationships/hyperlink" Target="https://static.googleusercontent.com/media/www.google.com/en/webmasters/docs/search-engine-optimization-starter-guide.pdf" TargetMode="External"/><Relationship Id="rId5" Type="http://schemas.openxmlformats.org/officeDocument/2006/relationships/hyperlink" Target="https://angular.io/guide/app-shell" TargetMode="External"/><Relationship Id="rId4" Type="http://schemas.openxmlformats.org/officeDocument/2006/relationships/hyperlink" Target="https://angular.io/guide/universal"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angular.io/guide/universal" TargetMode="External"/><Relationship Id="rId2" Type="http://schemas.openxmlformats.org/officeDocument/2006/relationships/hyperlink" Target="https://developers.google.com/web/tools/lighthouse/audits/first-contentful-paint" TargetMode="External"/><Relationship Id="rId1" Type="http://schemas.openxmlformats.org/officeDocument/2006/relationships/hyperlink" Target="https://static.googleusercontent.com/media/www.google.com/en/webmasters/docs/search-engine-optimization-starter-guide.pdf" TargetMode="External"/><Relationship Id="rId5" Type="http://schemas.openxmlformats.org/officeDocument/2006/relationships/hyperlink" Target="https://angular.io/guide/app-shell" TargetMode="External"/><Relationship Id="rId4" Type="http://schemas.openxmlformats.org/officeDocument/2006/relationships/hyperlink" Target="https://developers.google.com/web/fundamentals/architecture/app-shel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0D620-C70B-498D-8190-5CAAC54E9E5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3CA1A2B2-2ABF-4994-BF7C-834AF3958978}">
      <dgm:prSet/>
      <dgm:spPr/>
      <dgm:t>
        <a:bodyPr/>
        <a:lstStyle/>
        <a:p>
          <a:r>
            <a:rPr lang="en-IN" b="1" dirty="0"/>
            <a:t>Coding - HTML architecture</a:t>
          </a:r>
          <a:endParaRPr lang="en-US" dirty="0"/>
        </a:p>
      </dgm:t>
    </dgm:pt>
    <dgm:pt modelId="{90E3830D-B1FD-4AE0-8603-03AF74DB7B23}" type="parTrans" cxnId="{70D09439-7FB0-4C9D-BD5F-AFD2EA21CE1D}">
      <dgm:prSet/>
      <dgm:spPr/>
      <dgm:t>
        <a:bodyPr/>
        <a:lstStyle/>
        <a:p>
          <a:endParaRPr lang="en-US"/>
        </a:p>
      </dgm:t>
    </dgm:pt>
    <dgm:pt modelId="{4B2F9503-2739-49A1-A96E-7D0826EA49AA}" type="sibTrans" cxnId="{70D09439-7FB0-4C9D-BD5F-AFD2EA21CE1D}">
      <dgm:prSet/>
      <dgm:spPr/>
      <dgm:t>
        <a:bodyPr/>
        <a:lstStyle/>
        <a:p>
          <a:endParaRPr lang="en-US"/>
        </a:p>
      </dgm:t>
    </dgm:pt>
    <dgm:pt modelId="{435FB1D7-8E4A-402F-BF71-A678B36CEE1B}">
      <dgm:prSet/>
      <dgm:spPr/>
      <dgm:t>
        <a:bodyPr/>
        <a:lstStyle/>
        <a:p>
          <a:r>
            <a:rPr lang="en-IN" dirty="0"/>
            <a:t>Declarative VS imperative programming styles for modifying the DOM</a:t>
          </a:r>
          <a:endParaRPr lang="en-US" dirty="0"/>
        </a:p>
      </dgm:t>
    </dgm:pt>
    <dgm:pt modelId="{0419876B-900C-4D27-B96D-E6D8B29DF9B6}" type="parTrans" cxnId="{38882BE2-2D6F-4486-896D-7D6A5D457DC5}">
      <dgm:prSet/>
      <dgm:spPr/>
      <dgm:t>
        <a:bodyPr/>
        <a:lstStyle/>
        <a:p>
          <a:endParaRPr lang="en-US"/>
        </a:p>
      </dgm:t>
    </dgm:pt>
    <dgm:pt modelId="{8C9E5836-EB4B-4AAE-B0AC-65D63B693A41}" type="sibTrans" cxnId="{38882BE2-2D6F-4486-896D-7D6A5D457DC5}">
      <dgm:prSet/>
      <dgm:spPr/>
      <dgm:t>
        <a:bodyPr/>
        <a:lstStyle/>
        <a:p>
          <a:endParaRPr lang="en-US"/>
        </a:p>
      </dgm:t>
    </dgm:pt>
    <dgm:pt modelId="{E6C16C33-9B0D-471E-9FDC-8DA59D021B8C}">
      <dgm:prSet/>
      <dgm:spPr/>
      <dgm:t>
        <a:bodyPr/>
        <a:lstStyle/>
        <a:p>
          <a:r>
            <a:rPr lang="en-IN" dirty="0"/>
            <a:t>Client Vs Server-side rendering</a:t>
          </a:r>
          <a:endParaRPr lang="en-US" dirty="0"/>
        </a:p>
      </dgm:t>
    </dgm:pt>
    <dgm:pt modelId="{C9AEE89B-6397-4720-BF1F-4E6430ED8342}" type="parTrans" cxnId="{080CF88F-3942-493A-A4FB-2D795463A3AE}">
      <dgm:prSet/>
      <dgm:spPr/>
      <dgm:t>
        <a:bodyPr/>
        <a:lstStyle/>
        <a:p>
          <a:endParaRPr lang="en-US"/>
        </a:p>
      </dgm:t>
    </dgm:pt>
    <dgm:pt modelId="{6F2CDAAE-7D54-4EA1-8762-5D35177B557B}" type="sibTrans" cxnId="{080CF88F-3942-493A-A4FB-2D795463A3AE}">
      <dgm:prSet/>
      <dgm:spPr/>
      <dgm:t>
        <a:bodyPr/>
        <a:lstStyle/>
        <a:p>
          <a:endParaRPr lang="en-US"/>
        </a:p>
      </dgm:t>
    </dgm:pt>
    <dgm:pt modelId="{93C87CAB-8B3A-4933-AED9-196E6A8F34D8}">
      <dgm:prSet/>
      <dgm:spPr/>
      <dgm:t>
        <a:bodyPr/>
        <a:lstStyle/>
        <a:p>
          <a:r>
            <a:rPr lang="en-IN" b="1" dirty="0"/>
            <a:t>Coding - CSS architecture</a:t>
          </a:r>
          <a:endParaRPr lang="en-US" dirty="0"/>
        </a:p>
      </dgm:t>
    </dgm:pt>
    <dgm:pt modelId="{18855C61-8226-4262-BA6B-205C4EC9424E}" type="parTrans" cxnId="{91F23852-9024-4794-9798-43380864A669}">
      <dgm:prSet/>
      <dgm:spPr/>
      <dgm:t>
        <a:bodyPr/>
        <a:lstStyle/>
        <a:p>
          <a:endParaRPr lang="en-US"/>
        </a:p>
      </dgm:t>
    </dgm:pt>
    <dgm:pt modelId="{2666DC60-76CE-476E-8CB7-C75400A8412D}" type="sibTrans" cxnId="{91F23852-9024-4794-9798-43380864A669}">
      <dgm:prSet/>
      <dgm:spPr/>
      <dgm:t>
        <a:bodyPr/>
        <a:lstStyle/>
        <a:p>
          <a:endParaRPr lang="en-US"/>
        </a:p>
      </dgm:t>
    </dgm:pt>
    <dgm:pt modelId="{74C34322-20C0-4BFF-9DED-DB41A323A851}">
      <dgm:prSet/>
      <dgm:spPr/>
      <dgm:t>
        <a:bodyPr/>
        <a:lstStyle/>
        <a:p>
          <a:r>
            <a:rPr lang="en-IN"/>
            <a:t>CSS in JS</a:t>
          </a:r>
          <a:endParaRPr lang="en-US"/>
        </a:p>
      </dgm:t>
    </dgm:pt>
    <dgm:pt modelId="{3DEE5C92-B9AF-4A33-9CB2-7F42947D62A1}" type="parTrans" cxnId="{CDA594BA-BD76-43C0-ACFB-87FD77BA2E1F}">
      <dgm:prSet/>
      <dgm:spPr/>
      <dgm:t>
        <a:bodyPr/>
        <a:lstStyle/>
        <a:p>
          <a:endParaRPr lang="en-US"/>
        </a:p>
      </dgm:t>
    </dgm:pt>
    <dgm:pt modelId="{9499436A-5B6D-404F-8770-2AD853CE5CAE}" type="sibTrans" cxnId="{CDA594BA-BD76-43C0-ACFB-87FD77BA2E1F}">
      <dgm:prSet/>
      <dgm:spPr/>
      <dgm:t>
        <a:bodyPr/>
        <a:lstStyle/>
        <a:p>
          <a:endParaRPr lang="en-US"/>
        </a:p>
      </dgm:t>
    </dgm:pt>
    <dgm:pt modelId="{3E099217-31FC-4B10-826E-8E5C5C1B69C4}">
      <dgm:prSet/>
      <dgm:spPr/>
      <dgm:t>
        <a:bodyPr/>
        <a:lstStyle/>
        <a:p>
          <a:r>
            <a:rPr lang="en-IN"/>
            <a:t>Inverted triangle CSS</a:t>
          </a:r>
          <a:endParaRPr lang="en-US"/>
        </a:p>
      </dgm:t>
    </dgm:pt>
    <dgm:pt modelId="{93C50C2E-BF6F-413C-9A21-3A987234D18C}" type="parTrans" cxnId="{8356E351-E3FD-4B54-BD99-1018703F433E}">
      <dgm:prSet/>
      <dgm:spPr/>
      <dgm:t>
        <a:bodyPr/>
        <a:lstStyle/>
        <a:p>
          <a:endParaRPr lang="en-US"/>
        </a:p>
      </dgm:t>
    </dgm:pt>
    <dgm:pt modelId="{5797C33F-E57B-42BA-A4AD-45E1A9D36A87}" type="sibTrans" cxnId="{8356E351-E3FD-4B54-BD99-1018703F433E}">
      <dgm:prSet/>
      <dgm:spPr/>
      <dgm:t>
        <a:bodyPr/>
        <a:lstStyle/>
        <a:p>
          <a:endParaRPr lang="en-US"/>
        </a:p>
      </dgm:t>
    </dgm:pt>
    <dgm:pt modelId="{CB4A064A-7408-437D-B304-53565C570794}">
      <dgm:prSet/>
      <dgm:spPr/>
      <dgm:t>
        <a:bodyPr/>
        <a:lstStyle/>
        <a:p>
          <a:r>
            <a:rPr lang="en-IN" dirty="0"/>
            <a:t>CSS </a:t>
          </a:r>
          <a:r>
            <a:rPr lang="en-IN" dirty="0" err="1"/>
            <a:t>preprocessors</a:t>
          </a:r>
          <a:r>
            <a:rPr lang="en-IN" dirty="0"/>
            <a:t>. …..</a:t>
          </a:r>
          <a:endParaRPr lang="en-US" dirty="0"/>
        </a:p>
      </dgm:t>
    </dgm:pt>
    <dgm:pt modelId="{78A93C87-6DFA-45D3-B70A-032245AB907C}" type="parTrans" cxnId="{827479E3-0B74-4DAF-A93E-D5EF94AF6FCF}">
      <dgm:prSet/>
      <dgm:spPr/>
      <dgm:t>
        <a:bodyPr/>
        <a:lstStyle/>
        <a:p>
          <a:endParaRPr lang="en-US"/>
        </a:p>
      </dgm:t>
    </dgm:pt>
    <dgm:pt modelId="{55556580-0267-4A43-8E0B-9DC5B9306BF3}" type="sibTrans" cxnId="{827479E3-0B74-4DAF-A93E-D5EF94AF6FCF}">
      <dgm:prSet/>
      <dgm:spPr/>
      <dgm:t>
        <a:bodyPr/>
        <a:lstStyle/>
        <a:p>
          <a:endParaRPr lang="en-US"/>
        </a:p>
      </dgm:t>
    </dgm:pt>
    <dgm:pt modelId="{92AB3BD0-47E9-42D8-911E-EED848CF746B}">
      <dgm:prSet/>
      <dgm:spPr/>
      <dgm:t>
        <a:bodyPr/>
        <a:lstStyle/>
        <a:p>
          <a:r>
            <a:rPr lang="en-IN" b="1" dirty="0"/>
            <a:t>Coding - </a:t>
          </a:r>
          <a:r>
            <a:rPr lang="en-IN" b="1" dirty="0" err="1"/>
            <a:t>Javascript</a:t>
          </a:r>
          <a:r>
            <a:rPr lang="en-IN" b="1" dirty="0"/>
            <a:t>/Typescript architecture</a:t>
          </a:r>
          <a:endParaRPr lang="en-US" dirty="0"/>
        </a:p>
      </dgm:t>
    </dgm:pt>
    <dgm:pt modelId="{7EF00269-E860-4580-92D1-AA2B34E45905}" type="parTrans" cxnId="{8DE90468-3BEF-47DD-8F02-EE1593343048}">
      <dgm:prSet/>
      <dgm:spPr/>
      <dgm:t>
        <a:bodyPr/>
        <a:lstStyle/>
        <a:p>
          <a:endParaRPr lang="en-US"/>
        </a:p>
      </dgm:t>
    </dgm:pt>
    <dgm:pt modelId="{B3C1DB99-BFE2-41D4-A905-140F346EC52C}" type="sibTrans" cxnId="{8DE90468-3BEF-47DD-8F02-EE1593343048}">
      <dgm:prSet/>
      <dgm:spPr/>
      <dgm:t>
        <a:bodyPr/>
        <a:lstStyle/>
        <a:p>
          <a:endParaRPr lang="en-US"/>
        </a:p>
      </dgm:t>
    </dgm:pt>
    <dgm:pt modelId="{72E4E062-4324-4D7B-9E10-3C0E70D811B1}">
      <dgm:prSet/>
      <dgm:spPr/>
      <dgm:t>
        <a:bodyPr/>
        <a:lstStyle/>
        <a:p>
          <a:r>
            <a:rPr lang="en-IN"/>
            <a:t>JavaScript Modules / Lazy-loading</a:t>
          </a:r>
          <a:endParaRPr lang="en-US"/>
        </a:p>
      </dgm:t>
    </dgm:pt>
    <dgm:pt modelId="{949A9775-C911-4A90-BAAB-8B71F3C1930F}" type="parTrans" cxnId="{D57F8B94-4FD6-467B-BBB7-EDC5ABAF43A2}">
      <dgm:prSet/>
      <dgm:spPr/>
      <dgm:t>
        <a:bodyPr/>
        <a:lstStyle/>
        <a:p>
          <a:endParaRPr lang="en-US"/>
        </a:p>
      </dgm:t>
    </dgm:pt>
    <dgm:pt modelId="{ACB5FB68-9B4E-4945-857E-D50BB07ED0C3}" type="sibTrans" cxnId="{D57F8B94-4FD6-467B-BBB7-EDC5ABAF43A2}">
      <dgm:prSet/>
      <dgm:spPr/>
      <dgm:t>
        <a:bodyPr/>
        <a:lstStyle/>
        <a:p>
          <a:endParaRPr lang="en-US"/>
        </a:p>
      </dgm:t>
    </dgm:pt>
    <dgm:pt modelId="{3A2DA80C-DE4C-4581-B3A4-29D3ECF37331}">
      <dgm:prSet/>
      <dgm:spPr/>
      <dgm:t>
        <a:bodyPr/>
        <a:lstStyle/>
        <a:p>
          <a:r>
            <a:rPr lang="en-IN" dirty="0"/>
            <a:t>DOM Diffing &amp; Patching</a:t>
          </a:r>
          <a:endParaRPr lang="en-US" dirty="0"/>
        </a:p>
      </dgm:t>
    </dgm:pt>
    <dgm:pt modelId="{5865AF90-38E8-466A-9F19-7150E64C9525}" type="parTrans" cxnId="{B512BEE2-EDCA-44D7-AE29-4A7E2FD663CD}">
      <dgm:prSet/>
      <dgm:spPr/>
      <dgm:t>
        <a:bodyPr/>
        <a:lstStyle/>
        <a:p>
          <a:endParaRPr lang="en-US"/>
        </a:p>
      </dgm:t>
    </dgm:pt>
    <dgm:pt modelId="{432AD669-4EF7-4C1D-B675-AFDE98713948}" type="sibTrans" cxnId="{B512BEE2-EDCA-44D7-AE29-4A7E2FD663CD}">
      <dgm:prSet/>
      <dgm:spPr/>
      <dgm:t>
        <a:bodyPr/>
        <a:lstStyle/>
        <a:p>
          <a:endParaRPr lang="en-US"/>
        </a:p>
      </dgm:t>
    </dgm:pt>
    <dgm:pt modelId="{1B977AA1-EC47-4504-8A6F-5A1E6AD954E0}">
      <dgm:prSet/>
      <dgm:spPr/>
      <dgm:t>
        <a:bodyPr/>
        <a:lstStyle/>
        <a:p>
          <a:r>
            <a:rPr lang="en-IN"/>
            <a:t>Asyncronous programming</a:t>
          </a:r>
          <a:endParaRPr lang="en-US"/>
        </a:p>
      </dgm:t>
    </dgm:pt>
    <dgm:pt modelId="{4E100612-5403-412C-94F8-542968614887}" type="parTrans" cxnId="{E0F1923C-632C-4D4A-AAAD-A2863B15F4B2}">
      <dgm:prSet/>
      <dgm:spPr/>
      <dgm:t>
        <a:bodyPr/>
        <a:lstStyle/>
        <a:p>
          <a:endParaRPr lang="en-US"/>
        </a:p>
      </dgm:t>
    </dgm:pt>
    <dgm:pt modelId="{8B1013D0-28B4-4A2F-A78F-2D9B023CFB1B}" type="sibTrans" cxnId="{E0F1923C-632C-4D4A-AAAD-A2863B15F4B2}">
      <dgm:prSet/>
      <dgm:spPr/>
      <dgm:t>
        <a:bodyPr/>
        <a:lstStyle/>
        <a:p>
          <a:endParaRPr lang="en-US"/>
        </a:p>
      </dgm:t>
    </dgm:pt>
    <dgm:pt modelId="{FCE54222-0E8F-403A-BD4E-F838B9F42CCE}">
      <dgm:prSet/>
      <dgm:spPr/>
      <dgm:t>
        <a:bodyPr/>
        <a:lstStyle/>
        <a:p>
          <a:r>
            <a:rPr lang="en-IN"/>
            <a:t>Routing</a:t>
          </a:r>
          <a:endParaRPr lang="en-US"/>
        </a:p>
      </dgm:t>
    </dgm:pt>
    <dgm:pt modelId="{B06B400B-860B-4513-BBB2-86E0659C945F}" type="parTrans" cxnId="{1D6F31D6-8D0E-4432-998C-03C8AB1B514C}">
      <dgm:prSet/>
      <dgm:spPr/>
      <dgm:t>
        <a:bodyPr/>
        <a:lstStyle/>
        <a:p>
          <a:endParaRPr lang="en-US"/>
        </a:p>
      </dgm:t>
    </dgm:pt>
    <dgm:pt modelId="{60241431-4103-4A72-B0A9-ED8C53CEE0BA}" type="sibTrans" cxnId="{1D6F31D6-8D0E-4432-998C-03C8AB1B514C}">
      <dgm:prSet/>
      <dgm:spPr/>
      <dgm:t>
        <a:bodyPr/>
        <a:lstStyle/>
        <a:p>
          <a:endParaRPr lang="en-US"/>
        </a:p>
      </dgm:t>
    </dgm:pt>
    <dgm:pt modelId="{EE924995-DEFA-4DFC-A94E-3C33142E2E48}">
      <dgm:prSet/>
      <dgm:spPr/>
      <dgm:t>
        <a:bodyPr/>
        <a:lstStyle/>
        <a:p>
          <a:r>
            <a:rPr lang="en-IN" dirty="0"/>
            <a:t>State management</a:t>
          </a:r>
          <a:endParaRPr lang="en-US" dirty="0"/>
        </a:p>
      </dgm:t>
    </dgm:pt>
    <dgm:pt modelId="{9782E456-2A8E-46FB-A377-32D30BC6D325}" type="parTrans" cxnId="{141CFE8C-D0AF-403B-89AB-84D6C1AC402F}">
      <dgm:prSet/>
      <dgm:spPr/>
      <dgm:t>
        <a:bodyPr/>
        <a:lstStyle/>
        <a:p>
          <a:endParaRPr lang="en-US"/>
        </a:p>
      </dgm:t>
    </dgm:pt>
    <dgm:pt modelId="{70702237-33C1-4D3E-A422-E75E5F4F84CC}" type="sibTrans" cxnId="{141CFE8C-D0AF-403B-89AB-84D6C1AC402F}">
      <dgm:prSet/>
      <dgm:spPr/>
      <dgm:t>
        <a:bodyPr/>
        <a:lstStyle/>
        <a:p>
          <a:endParaRPr lang="en-US"/>
        </a:p>
      </dgm:t>
    </dgm:pt>
    <dgm:pt modelId="{6AFC7CEB-BAC6-49FA-A819-C2BA321D01D5}">
      <dgm:prSet/>
      <dgm:spPr/>
      <dgm:t>
        <a:bodyPr/>
        <a:lstStyle/>
        <a:p>
          <a:r>
            <a:rPr lang="en-IN" dirty="0"/>
            <a:t>Micro Frontends …..</a:t>
          </a:r>
          <a:endParaRPr lang="en-US" dirty="0"/>
        </a:p>
      </dgm:t>
    </dgm:pt>
    <dgm:pt modelId="{2D3488A0-8897-43B2-A586-C0CED5CA441F}" type="parTrans" cxnId="{85D6E12B-D9D4-4567-8FA6-52DD6DEAA004}">
      <dgm:prSet/>
      <dgm:spPr/>
      <dgm:t>
        <a:bodyPr/>
        <a:lstStyle/>
        <a:p>
          <a:endParaRPr lang="en-US"/>
        </a:p>
      </dgm:t>
    </dgm:pt>
    <dgm:pt modelId="{6E698F53-98F3-4816-97EE-5CC8894B635E}" type="sibTrans" cxnId="{85D6E12B-D9D4-4567-8FA6-52DD6DEAA004}">
      <dgm:prSet/>
      <dgm:spPr/>
      <dgm:t>
        <a:bodyPr/>
        <a:lstStyle/>
        <a:p>
          <a:endParaRPr lang="en-US"/>
        </a:p>
      </dgm:t>
    </dgm:pt>
    <dgm:pt modelId="{E02319EB-4E3B-D04E-99E4-63FE34A49CBA}">
      <dgm:prSet/>
      <dgm:spPr/>
      <dgm:t>
        <a:bodyPr/>
        <a:lstStyle/>
        <a:p>
          <a:pPr>
            <a:buFont typeface="Arial" panose="020B0604020202020204" pitchFamily="34" charset="0"/>
            <a:buChar char="•"/>
          </a:pPr>
          <a:r>
            <a:rPr lang="en-IN" dirty="0"/>
            <a:t>Short overview</a:t>
          </a:r>
          <a:endParaRPr lang="en-GB" dirty="0"/>
        </a:p>
      </dgm:t>
    </dgm:pt>
    <dgm:pt modelId="{83668162-F3F1-6E48-9882-2FC291198619}" type="parTrans" cxnId="{6BA62601-890D-4B47-9BBA-E789B2C5B0E2}">
      <dgm:prSet/>
      <dgm:spPr/>
      <dgm:t>
        <a:bodyPr/>
        <a:lstStyle/>
        <a:p>
          <a:endParaRPr lang="en-GB"/>
        </a:p>
      </dgm:t>
    </dgm:pt>
    <dgm:pt modelId="{F3118B58-9B7F-3247-A7FA-C6ACAEB3005E}" type="sibTrans" cxnId="{6BA62601-890D-4B47-9BBA-E789B2C5B0E2}">
      <dgm:prSet/>
      <dgm:spPr/>
      <dgm:t>
        <a:bodyPr/>
        <a:lstStyle/>
        <a:p>
          <a:endParaRPr lang="en-GB"/>
        </a:p>
      </dgm:t>
    </dgm:pt>
    <dgm:pt modelId="{8392C8D7-995C-B742-83F0-846FFC32BD67}">
      <dgm:prSet/>
      <dgm:spPr/>
      <dgm:t>
        <a:bodyPr/>
        <a:lstStyle/>
        <a:p>
          <a:r>
            <a:rPr lang="en-IN" dirty="0"/>
            <a:t>Fundamental structures of a software system</a:t>
          </a:r>
        </a:p>
      </dgm:t>
    </dgm:pt>
    <dgm:pt modelId="{2013F218-820A-094F-AADF-7DA8F79AF030}" type="parTrans" cxnId="{4BAFE673-B0D8-E748-A4F4-D2D3C1AC2E49}">
      <dgm:prSet/>
      <dgm:spPr/>
      <dgm:t>
        <a:bodyPr/>
        <a:lstStyle/>
        <a:p>
          <a:endParaRPr lang="en-GB"/>
        </a:p>
      </dgm:t>
    </dgm:pt>
    <dgm:pt modelId="{F73A2BC1-0F4B-1D48-A9D0-0FA60B0853CC}" type="sibTrans" cxnId="{4BAFE673-B0D8-E748-A4F4-D2D3C1AC2E49}">
      <dgm:prSet/>
      <dgm:spPr/>
      <dgm:t>
        <a:bodyPr/>
        <a:lstStyle/>
        <a:p>
          <a:endParaRPr lang="en-GB"/>
        </a:p>
      </dgm:t>
    </dgm:pt>
    <dgm:pt modelId="{560510A9-6F0F-3C45-B192-E03EFE65F2BB}">
      <dgm:prSet/>
      <dgm:spPr/>
      <dgm:t>
        <a:bodyPr/>
        <a:lstStyle/>
        <a:p>
          <a:r>
            <a:rPr lang="en-IN" dirty="0"/>
            <a:t>The architecture of a software system is a metaphor, analogous to the architecture of a building</a:t>
          </a:r>
        </a:p>
      </dgm:t>
    </dgm:pt>
    <dgm:pt modelId="{CC8097E6-1A9C-A24A-A9BF-284381F56E91}" type="parTrans" cxnId="{4ED9EAF4-4F2D-404E-A1C1-0AB5290AF84C}">
      <dgm:prSet/>
      <dgm:spPr/>
      <dgm:t>
        <a:bodyPr/>
        <a:lstStyle/>
        <a:p>
          <a:endParaRPr lang="en-GB"/>
        </a:p>
      </dgm:t>
    </dgm:pt>
    <dgm:pt modelId="{9C1F758E-488F-6B40-A0E3-8CC0D55D3691}" type="sibTrans" cxnId="{4ED9EAF4-4F2D-404E-A1C1-0AB5290AF84C}">
      <dgm:prSet/>
      <dgm:spPr/>
      <dgm:t>
        <a:bodyPr/>
        <a:lstStyle/>
        <a:p>
          <a:endParaRPr lang="en-GB"/>
        </a:p>
      </dgm:t>
    </dgm:pt>
    <dgm:pt modelId="{F40BBA3C-D89E-4F4D-BEB5-C346A572EF88}">
      <dgm:prSet/>
      <dgm:spPr/>
      <dgm:t>
        <a:bodyPr/>
        <a:lstStyle/>
        <a:p>
          <a:r>
            <a:rPr lang="en-IN"/>
            <a:t>Blueprint for the system</a:t>
          </a:r>
          <a:endParaRPr lang="en-US" dirty="0"/>
        </a:p>
      </dgm:t>
    </dgm:pt>
    <dgm:pt modelId="{2E91EEE8-2BC3-5A4F-ABEE-6413AB6E5270}" type="parTrans" cxnId="{32C0FBEC-CFFD-E148-ADE7-9D319A37F8F7}">
      <dgm:prSet/>
      <dgm:spPr/>
      <dgm:t>
        <a:bodyPr/>
        <a:lstStyle/>
        <a:p>
          <a:endParaRPr lang="en-GB"/>
        </a:p>
      </dgm:t>
    </dgm:pt>
    <dgm:pt modelId="{87C8A234-3495-A34C-8913-5DD13423E341}" type="sibTrans" cxnId="{32C0FBEC-CFFD-E148-ADE7-9D319A37F8F7}">
      <dgm:prSet/>
      <dgm:spPr/>
      <dgm:t>
        <a:bodyPr/>
        <a:lstStyle/>
        <a:p>
          <a:endParaRPr lang="en-GB"/>
        </a:p>
      </dgm:t>
    </dgm:pt>
    <dgm:pt modelId="{5ACF570F-E750-2E4E-9783-F829CEBD8229}" type="pres">
      <dgm:prSet presAssocID="{EEF0D620-C70B-498D-8190-5CAAC54E9E54}" presName="Name0" presStyleCnt="0">
        <dgm:presLayoutVars>
          <dgm:dir/>
          <dgm:animLvl val="lvl"/>
          <dgm:resizeHandles val="exact"/>
        </dgm:presLayoutVars>
      </dgm:prSet>
      <dgm:spPr/>
    </dgm:pt>
    <dgm:pt modelId="{203F63C0-19EC-7044-9F59-4C8CD2F0B062}" type="pres">
      <dgm:prSet presAssocID="{E02319EB-4E3B-D04E-99E4-63FE34A49CBA}" presName="composite" presStyleCnt="0"/>
      <dgm:spPr/>
    </dgm:pt>
    <dgm:pt modelId="{265B4124-FA81-424A-8299-1FCD861CCFBE}" type="pres">
      <dgm:prSet presAssocID="{E02319EB-4E3B-D04E-99E4-63FE34A49CBA}" presName="parTx" presStyleLbl="alignNode1" presStyleIdx="0" presStyleCnt="4">
        <dgm:presLayoutVars>
          <dgm:chMax val="0"/>
          <dgm:chPref val="0"/>
          <dgm:bulletEnabled val="1"/>
        </dgm:presLayoutVars>
      </dgm:prSet>
      <dgm:spPr/>
    </dgm:pt>
    <dgm:pt modelId="{69CDF4E4-BAFD-2F49-B58B-C8A2A2205E86}" type="pres">
      <dgm:prSet presAssocID="{E02319EB-4E3B-D04E-99E4-63FE34A49CBA}" presName="desTx" presStyleLbl="alignAccFollowNode1" presStyleIdx="0" presStyleCnt="4">
        <dgm:presLayoutVars>
          <dgm:bulletEnabled val="1"/>
        </dgm:presLayoutVars>
      </dgm:prSet>
      <dgm:spPr/>
    </dgm:pt>
    <dgm:pt modelId="{E4FAF4AB-ACD5-0246-B1B4-974AEC7F04F1}" type="pres">
      <dgm:prSet presAssocID="{F3118B58-9B7F-3247-A7FA-C6ACAEB3005E}" presName="space" presStyleCnt="0"/>
      <dgm:spPr/>
    </dgm:pt>
    <dgm:pt modelId="{BD769CB8-D022-3743-B389-AE07762BB85E}" type="pres">
      <dgm:prSet presAssocID="{3CA1A2B2-2ABF-4994-BF7C-834AF3958978}" presName="composite" presStyleCnt="0"/>
      <dgm:spPr/>
    </dgm:pt>
    <dgm:pt modelId="{9BEDAD79-D60C-9148-BA08-30DDECA438F0}" type="pres">
      <dgm:prSet presAssocID="{3CA1A2B2-2ABF-4994-BF7C-834AF3958978}" presName="parTx" presStyleLbl="alignNode1" presStyleIdx="1" presStyleCnt="4">
        <dgm:presLayoutVars>
          <dgm:chMax val="0"/>
          <dgm:chPref val="0"/>
          <dgm:bulletEnabled val="1"/>
        </dgm:presLayoutVars>
      </dgm:prSet>
      <dgm:spPr/>
    </dgm:pt>
    <dgm:pt modelId="{0B0718BE-18F3-0848-A43C-186AAA2D926B}" type="pres">
      <dgm:prSet presAssocID="{3CA1A2B2-2ABF-4994-BF7C-834AF3958978}" presName="desTx" presStyleLbl="alignAccFollowNode1" presStyleIdx="1" presStyleCnt="4">
        <dgm:presLayoutVars>
          <dgm:bulletEnabled val="1"/>
        </dgm:presLayoutVars>
      </dgm:prSet>
      <dgm:spPr/>
    </dgm:pt>
    <dgm:pt modelId="{80DB2041-00B7-8947-AB64-FE4997203409}" type="pres">
      <dgm:prSet presAssocID="{4B2F9503-2739-49A1-A96E-7D0826EA49AA}" presName="space" presStyleCnt="0"/>
      <dgm:spPr/>
    </dgm:pt>
    <dgm:pt modelId="{D39BAD20-8896-7F49-B1E4-6E73F31AAD9E}" type="pres">
      <dgm:prSet presAssocID="{93C87CAB-8B3A-4933-AED9-196E6A8F34D8}" presName="composite" presStyleCnt="0"/>
      <dgm:spPr/>
    </dgm:pt>
    <dgm:pt modelId="{A9EE1D98-32CD-934F-8EA4-A446D851C7CA}" type="pres">
      <dgm:prSet presAssocID="{93C87CAB-8B3A-4933-AED9-196E6A8F34D8}" presName="parTx" presStyleLbl="alignNode1" presStyleIdx="2" presStyleCnt="4">
        <dgm:presLayoutVars>
          <dgm:chMax val="0"/>
          <dgm:chPref val="0"/>
          <dgm:bulletEnabled val="1"/>
        </dgm:presLayoutVars>
      </dgm:prSet>
      <dgm:spPr/>
    </dgm:pt>
    <dgm:pt modelId="{480C99D2-A4F2-5040-8B5E-F36650D83E88}" type="pres">
      <dgm:prSet presAssocID="{93C87CAB-8B3A-4933-AED9-196E6A8F34D8}" presName="desTx" presStyleLbl="alignAccFollowNode1" presStyleIdx="2" presStyleCnt="4">
        <dgm:presLayoutVars>
          <dgm:bulletEnabled val="1"/>
        </dgm:presLayoutVars>
      </dgm:prSet>
      <dgm:spPr/>
    </dgm:pt>
    <dgm:pt modelId="{42763F31-C00A-1A4E-9D6C-0EA73E0898B6}" type="pres">
      <dgm:prSet presAssocID="{2666DC60-76CE-476E-8CB7-C75400A8412D}" presName="space" presStyleCnt="0"/>
      <dgm:spPr/>
    </dgm:pt>
    <dgm:pt modelId="{B1BB0D82-2205-CF44-A8BE-BAF10F27F786}" type="pres">
      <dgm:prSet presAssocID="{92AB3BD0-47E9-42D8-911E-EED848CF746B}" presName="composite" presStyleCnt="0"/>
      <dgm:spPr/>
    </dgm:pt>
    <dgm:pt modelId="{EC419450-24A6-9245-8703-14AF459B9160}" type="pres">
      <dgm:prSet presAssocID="{92AB3BD0-47E9-42D8-911E-EED848CF746B}" presName="parTx" presStyleLbl="alignNode1" presStyleIdx="3" presStyleCnt="4">
        <dgm:presLayoutVars>
          <dgm:chMax val="0"/>
          <dgm:chPref val="0"/>
          <dgm:bulletEnabled val="1"/>
        </dgm:presLayoutVars>
      </dgm:prSet>
      <dgm:spPr/>
    </dgm:pt>
    <dgm:pt modelId="{6B7F9EFC-D4DD-0241-8C8C-DF204868AA9C}" type="pres">
      <dgm:prSet presAssocID="{92AB3BD0-47E9-42D8-911E-EED848CF746B}" presName="desTx" presStyleLbl="alignAccFollowNode1" presStyleIdx="3" presStyleCnt="4">
        <dgm:presLayoutVars>
          <dgm:bulletEnabled val="1"/>
        </dgm:presLayoutVars>
      </dgm:prSet>
      <dgm:spPr/>
    </dgm:pt>
  </dgm:ptLst>
  <dgm:cxnLst>
    <dgm:cxn modelId="{6BA62601-890D-4B47-9BBA-E789B2C5B0E2}" srcId="{EEF0D620-C70B-498D-8190-5CAAC54E9E54}" destId="{E02319EB-4E3B-D04E-99E4-63FE34A49CBA}" srcOrd="0" destOrd="0" parTransId="{83668162-F3F1-6E48-9882-2FC291198619}" sibTransId="{F3118B58-9B7F-3247-A7FA-C6ACAEB3005E}"/>
    <dgm:cxn modelId="{558A4903-B98E-F543-B42F-7B778E663AE3}" type="presOf" srcId="{1B977AA1-EC47-4504-8A6F-5A1E6AD954E0}" destId="{6B7F9EFC-D4DD-0241-8C8C-DF204868AA9C}" srcOrd="0" destOrd="2" presId="urn:microsoft.com/office/officeart/2005/8/layout/hList1"/>
    <dgm:cxn modelId="{9EE83019-FD54-4741-A08A-7E3CCE5108AE}" type="presOf" srcId="{F40BBA3C-D89E-4F4D-BEB5-C346A572EF88}" destId="{69CDF4E4-BAFD-2F49-B58B-C8A2A2205E86}" srcOrd="0" destOrd="2" presId="urn:microsoft.com/office/officeart/2005/8/layout/hList1"/>
    <dgm:cxn modelId="{85D6E12B-D9D4-4567-8FA6-52DD6DEAA004}" srcId="{92AB3BD0-47E9-42D8-911E-EED848CF746B}" destId="{6AFC7CEB-BAC6-49FA-A819-C2BA321D01D5}" srcOrd="5" destOrd="0" parTransId="{2D3488A0-8897-43B2-A586-C0CED5CA441F}" sibTransId="{6E698F53-98F3-4816-97EE-5CC8894B635E}"/>
    <dgm:cxn modelId="{FFD0552C-C4A8-8F45-B619-8F4F05DBA4E3}" type="presOf" srcId="{EE924995-DEFA-4DFC-A94E-3C33142E2E48}" destId="{6B7F9EFC-D4DD-0241-8C8C-DF204868AA9C}" srcOrd="0" destOrd="4" presId="urn:microsoft.com/office/officeart/2005/8/layout/hList1"/>
    <dgm:cxn modelId="{C2EBC02C-67CA-284F-9067-9A0762E6FB67}" type="presOf" srcId="{74C34322-20C0-4BFF-9DED-DB41A323A851}" destId="{480C99D2-A4F2-5040-8B5E-F36650D83E88}" srcOrd="0" destOrd="0" presId="urn:microsoft.com/office/officeart/2005/8/layout/hList1"/>
    <dgm:cxn modelId="{70D09439-7FB0-4C9D-BD5F-AFD2EA21CE1D}" srcId="{EEF0D620-C70B-498D-8190-5CAAC54E9E54}" destId="{3CA1A2B2-2ABF-4994-BF7C-834AF3958978}" srcOrd="1" destOrd="0" parTransId="{90E3830D-B1FD-4AE0-8603-03AF74DB7B23}" sibTransId="{4B2F9503-2739-49A1-A96E-7D0826EA49AA}"/>
    <dgm:cxn modelId="{5911D939-5664-5641-AE30-EB51925262B1}" type="presOf" srcId="{8392C8D7-995C-B742-83F0-846FFC32BD67}" destId="{69CDF4E4-BAFD-2F49-B58B-C8A2A2205E86}" srcOrd="0" destOrd="0" presId="urn:microsoft.com/office/officeart/2005/8/layout/hList1"/>
    <dgm:cxn modelId="{E0F1923C-632C-4D4A-AAAD-A2863B15F4B2}" srcId="{92AB3BD0-47E9-42D8-911E-EED848CF746B}" destId="{1B977AA1-EC47-4504-8A6F-5A1E6AD954E0}" srcOrd="2" destOrd="0" parTransId="{4E100612-5403-412C-94F8-542968614887}" sibTransId="{8B1013D0-28B4-4A2F-A78F-2D9B023CFB1B}"/>
    <dgm:cxn modelId="{1843C044-62A3-C441-86F4-5AD27EF49B0D}" type="presOf" srcId="{560510A9-6F0F-3C45-B192-E03EFE65F2BB}" destId="{69CDF4E4-BAFD-2F49-B58B-C8A2A2205E86}" srcOrd="0" destOrd="1" presId="urn:microsoft.com/office/officeart/2005/8/layout/hList1"/>
    <dgm:cxn modelId="{8356E351-E3FD-4B54-BD99-1018703F433E}" srcId="{93C87CAB-8B3A-4933-AED9-196E6A8F34D8}" destId="{3E099217-31FC-4B10-826E-8E5C5C1B69C4}" srcOrd="1" destOrd="0" parTransId="{93C50C2E-BF6F-413C-9A21-3A987234D18C}" sibTransId="{5797C33F-E57B-42BA-A4AD-45E1A9D36A87}"/>
    <dgm:cxn modelId="{91F23852-9024-4794-9798-43380864A669}" srcId="{EEF0D620-C70B-498D-8190-5CAAC54E9E54}" destId="{93C87CAB-8B3A-4933-AED9-196E6A8F34D8}" srcOrd="2" destOrd="0" parTransId="{18855C61-8226-4262-BA6B-205C4EC9424E}" sibTransId="{2666DC60-76CE-476E-8CB7-C75400A8412D}"/>
    <dgm:cxn modelId="{A961B55B-5FD1-BE46-AF3D-7940F4682C48}" type="presOf" srcId="{EEF0D620-C70B-498D-8190-5CAAC54E9E54}" destId="{5ACF570F-E750-2E4E-9783-F829CEBD8229}" srcOrd="0" destOrd="0" presId="urn:microsoft.com/office/officeart/2005/8/layout/hList1"/>
    <dgm:cxn modelId="{E76FB15D-CE1D-6641-B667-190617339ACB}" type="presOf" srcId="{72E4E062-4324-4D7B-9E10-3C0E70D811B1}" destId="{6B7F9EFC-D4DD-0241-8C8C-DF204868AA9C}" srcOrd="0" destOrd="0" presId="urn:microsoft.com/office/officeart/2005/8/layout/hList1"/>
    <dgm:cxn modelId="{E9F7345E-3B33-E349-B1C7-AEC06107B351}" type="presOf" srcId="{3A2DA80C-DE4C-4581-B3A4-29D3ECF37331}" destId="{6B7F9EFC-D4DD-0241-8C8C-DF204868AA9C}" srcOrd="0" destOrd="1" presId="urn:microsoft.com/office/officeart/2005/8/layout/hList1"/>
    <dgm:cxn modelId="{8DE90468-3BEF-47DD-8F02-EE1593343048}" srcId="{EEF0D620-C70B-498D-8190-5CAAC54E9E54}" destId="{92AB3BD0-47E9-42D8-911E-EED848CF746B}" srcOrd="3" destOrd="0" parTransId="{7EF00269-E860-4580-92D1-AA2B34E45905}" sibTransId="{B3C1DB99-BFE2-41D4-A905-140F346EC52C}"/>
    <dgm:cxn modelId="{C3122473-939F-DF4A-BD46-58B92FB0FE0E}" type="presOf" srcId="{93C87CAB-8B3A-4933-AED9-196E6A8F34D8}" destId="{A9EE1D98-32CD-934F-8EA4-A446D851C7CA}" srcOrd="0" destOrd="0" presId="urn:microsoft.com/office/officeart/2005/8/layout/hList1"/>
    <dgm:cxn modelId="{4BAFE673-B0D8-E748-A4F4-D2D3C1AC2E49}" srcId="{E02319EB-4E3B-D04E-99E4-63FE34A49CBA}" destId="{8392C8D7-995C-B742-83F0-846FFC32BD67}" srcOrd="0" destOrd="0" parTransId="{2013F218-820A-094F-AADF-7DA8F79AF030}" sibTransId="{F73A2BC1-0F4B-1D48-A9D0-0FA60B0853CC}"/>
    <dgm:cxn modelId="{DFCB0077-345B-E14E-8632-25B3B8FFFE82}" type="presOf" srcId="{FCE54222-0E8F-403A-BD4E-F838B9F42CCE}" destId="{6B7F9EFC-D4DD-0241-8C8C-DF204868AA9C}" srcOrd="0" destOrd="3" presId="urn:microsoft.com/office/officeart/2005/8/layout/hList1"/>
    <dgm:cxn modelId="{08B26A88-6690-8A48-805F-B513C7DF2465}" type="presOf" srcId="{435FB1D7-8E4A-402F-BF71-A678B36CEE1B}" destId="{0B0718BE-18F3-0848-A43C-186AAA2D926B}" srcOrd="0" destOrd="0" presId="urn:microsoft.com/office/officeart/2005/8/layout/hList1"/>
    <dgm:cxn modelId="{141CFE8C-D0AF-403B-89AB-84D6C1AC402F}" srcId="{92AB3BD0-47E9-42D8-911E-EED848CF746B}" destId="{EE924995-DEFA-4DFC-A94E-3C33142E2E48}" srcOrd="4" destOrd="0" parTransId="{9782E456-2A8E-46FB-A377-32D30BC6D325}" sibTransId="{70702237-33C1-4D3E-A422-E75E5F4F84CC}"/>
    <dgm:cxn modelId="{080CF88F-3942-493A-A4FB-2D795463A3AE}" srcId="{3CA1A2B2-2ABF-4994-BF7C-834AF3958978}" destId="{E6C16C33-9B0D-471E-9FDC-8DA59D021B8C}" srcOrd="1" destOrd="0" parTransId="{C9AEE89B-6397-4720-BF1F-4E6430ED8342}" sibTransId="{6F2CDAAE-7D54-4EA1-8762-5D35177B557B}"/>
    <dgm:cxn modelId="{D57F8B94-4FD6-467B-BBB7-EDC5ABAF43A2}" srcId="{92AB3BD0-47E9-42D8-911E-EED848CF746B}" destId="{72E4E062-4324-4D7B-9E10-3C0E70D811B1}" srcOrd="0" destOrd="0" parTransId="{949A9775-C911-4A90-BAAB-8B71F3C1930F}" sibTransId="{ACB5FB68-9B4E-4945-857E-D50BB07ED0C3}"/>
    <dgm:cxn modelId="{C8B0FEA1-8860-9047-B51C-82DC186638A1}" type="presOf" srcId="{E6C16C33-9B0D-471E-9FDC-8DA59D021B8C}" destId="{0B0718BE-18F3-0848-A43C-186AAA2D926B}" srcOrd="0" destOrd="1" presId="urn:microsoft.com/office/officeart/2005/8/layout/hList1"/>
    <dgm:cxn modelId="{489B58AF-C498-F048-960D-C1F510B092B1}" type="presOf" srcId="{CB4A064A-7408-437D-B304-53565C570794}" destId="{480C99D2-A4F2-5040-8B5E-F36650D83E88}" srcOrd="0" destOrd="2" presId="urn:microsoft.com/office/officeart/2005/8/layout/hList1"/>
    <dgm:cxn modelId="{CDA594BA-BD76-43C0-ACFB-87FD77BA2E1F}" srcId="{93C87CAB-8B3A-4933-AED9-196E6A8F34D8}" destId="{74C34322-20C0-4BFF-9DED-DB41A323A851}" srcOrd="0" destOrd="0" parTransId="{3DEE5C92-B9AF-4A33-9CB2-7F42947D62A1}" sibTransId="{9499436A-5B6D-404F-8770-2AD853CE5CAE}"/>
    <dgm:cxn modelId="{2AD0BDD1-C9B9-1C4D-93F7-6210E150E45F}" type="presOf" srcId="{92AB3BD0-47E9-42D8-911E-EED848CF746B}" destId="{EC419450-24A6-9245-8703-14AF459B9160}" srcOrd="0" destOrd="0" presId="urn:microsoft.com/office/officeart/2005/8/layout/hList1"/>
    <dgm:cxn modelId="{8C1DC8D2-1459-CE47-B8CC-C3D491F9C24F}" type="presOf" srcId="{3E099217-31FC-4B10-826E-8E5C5C1B69C4}" destId="{480C99D2-A4F2-5040-8B5E-F36650D83E88}" srcOrd="0" destOrd="1" presId="urn:microsoft.com/office/officeart/2005/8/layout/hList1"/>
    <dgm:cxn modelId="{D479DBD5-3B52-8A47-86D2-188A71BD00E6}" type="presOf" srcId="{6AFC7CEB-BAC6-49FA-A819-C2BA321D01D5}" destId="{6B7F9EFC-D4DD-0241-8C8C-DF204868AA9C}" srcOrd="0" destOrd="5" presId="urn:microsoft.com/office/officeart/2005/8/layout/hList1"/>
    <dgm:cxn modelId="{1D6F31D6-8D0E-4432-998C-03C8AB1B514C}" srcId="{92AB3BD0-47E9-42D8-911E-EED848CF746B}" destId="{FCE54222-0E8F-403A-BD4E-F838B9F42CCE}" srcOrd="3" destOrd="0" parTransId="{B06B400B-860B-4513-BBB2-86E0659C945F}" sibTransId="{60241431-4103-4A72-B0A9-ED8C53CEE0BA}"/>
    <dgm:cxn modelId="{38882BE2-2D6F-4486-896D-7D6A5D457DC5}" srcId="{3CA1A2B2-2ABF-4994-BF7C-834AF3958978}" destId="{435FB1D7-8E4A-402F-BF71-A678B36CEE1B}" srcOrd="0" destOrd="0" parTransId="{0419876B-900C-4D27-B96D-E6D8B29DF9B6}" sibTransId="{8C9E5836-EB4B-4AAE-B0AC-65D63B693A41}"/>
    <dgm:cxn modelId="{B512BEE2-EDCA-44D7-AE29-4A7E2FD663CD}" srcId="{92AB3BD0-47E9-42D8-911E-EED848CF746B}" destId="{3A2DA80C-DE4C-4581-B3A4-29D3ECF37331}" srcOrd="1" destOrd="0" parTransId="{5865AF90-38E8-466A-9F19-7150E64C9525}" sibTransId="{432AD669-4EF7-4C1D-B675-AFDE98713948}"/>
    <dgm:cxn modelId="{827479E3-0B74-4DAF-A93E-D5EF94AF6FCF}" srcId="{93C87CAB-8B3A-4933-AED9-196E6A8F34D8}" destId="{CB4A064A-7408-437D-B304-53565C570794}" srcOrd="2" destOrd="0" parTransId="{78A93C87-6DFA-45D3-B70A-032245AB907C}" sibTransId="{55556580-0267-4A43-8E0B-9DC5B9306BF3}"/>
    <dgm:cxn modelId="{EC71AEE9-8E2D-4A48-86E5-4A112422C1A1}" type="presOf" srcId="{E02319EB-4E3B-D04E-99E4-63FE34A49CBA}" destId="{265B4124-FA81-424A-8299-1FCD861CCFBE}" srcOrd="0" destOrd="0" presId="urn:microsoft.com/office/officeart/2005/8/layout/hList1"/>
    <dgm:cxn modelId="{32C0FBEC-CFFD-E148-ADE7-9D319A37F8F7}" srcId="{E02319EB-4E3B-D04E-99E4-63FE34A49CBA}" destId="{F40BBA3C-D89E-4F4D-BEB5-C346A572EF88}" srcOrd="2" destOrd="0" parTransId="{2E91EEE8-2BC3-5A4F-ABEE-6413AB6E5270}" sibTransId="{87C8A234-3495-A34C-8913-5DD13423E341}"/>
    <dgm:cxn modelId="{403B30EE-0904-924F-92B7-68D07710A4DF}" type="presOf" srcId="{3CA1A2B2-2ABF-4994-BF7C-834AF3958978}" destId="{9BEDAD79-D60C-9148-BA08-30DDECA438F0}" srcOrd="0" destOrd="0" presId="urn:microsoft.com/office/officeart/2005/8/layout/hList1"/>
    <dgm:cxn modelId="{4ED9EAF4-4F2D-404E-A1C1-0AB5290AF84C}" srcId="{E02319EB-4E3B-D04E-99E4-63FE34A49CBA}" destId="{560510A9-6F0F-3C45-B192-E03EFE65F2BB}" srcOrd="1" destOrd="0" parTransId="{CC8097E6-1A9C-A24A-A9BF-284381F56E91}" sibTransId="{9C1F758E-488F-6B40-A0E3-8CC0D55D3691}"/>
    <dgm:cxn modelId="{7E91D48D-91AD-0F46-949D-3E0C82CAA792}" type="presParOf" srcId="{5ACF570F-E750-2E4E-9783-F829CEBD8229}" destId="{203F63C0-19EC-7044-9F59-4C8CD2F0B062}" srcOrd="0" destOrd="0" presId="urn:microsoft.com/office/officeart/2005/8/layout/hList1"/>
    <dgm:cxn modelId="{A16DC021-E306-1A44-B5EC-9EC31B09831B}" type="presParOf" srcId="{203F63C0-19EC-7044-9F59-4C8CD2F0B062}" destId="{265B4124-FA81-424A-8299-1FCD861CCFBE}" srcOrd="0" destOrd="0" presId="urn:microsoft.com/office/officeart/2005/8/layout/hList1"/>
    <dgm:cxn modelId="{7909C7AF-BE7C-5648-B1E0-6D67D92334DD}" type="presParOf" srcId="{203F63C0-19EC-7044-9F59-4C8CD2F0B062}" destId="{69CDF4E4-BAFD-2F49-B58B-C8A2A2205E86}" srcOrd="1" destOrd="0" presId="urn:microsoft.com/office/officeart/2005/8/layout/hList1"/>
    <dgm:cxn modelId="{CD7F3B8C-3813-D840-B61E-6094879EAD69}" type="presParOf" srcId="{5ACF570F-E750-2E4E-9783-F829CEBD8229}" destId="{E4FAF4AB-ACD5-0246-B1B4-974AEC7F04F1}" srcOrd="1" destOrd="0" presId="urn:microsoft.com/office/officeart/2005/8/layout/hList1"/>
    <dgm:cxn modelId="{1E58A545-06E2-F54D-B538-1428A7C336E9}" type="presParOf" srcId="{5ACF570F-E750-2E4E-9783-F829CEBD8229}" destId="{BD769CB8-D022-3743-B389-AE07762BB85E}" srcOrd="2" destOrd="0" presId="urn:microsoft.com/office/officeart/2005/8/layout/hList1"/>
    <dgm:cxn modelId="{2775F274-039E-5C43-A22E-9AE8DD9A4A45}" type="presParOf" srcId="{BD769CB8-D022-3743-B389-AE07762BB85E}" destId="{9BEDAD79-D60C-9148-BA08-30DDECA438F0}" srcOrd="0" destOrd="0" presId="urn:microsoft.com/office/officeart/2005/8/layout/hList1"/>
    <dgm:cxn modelId="{72E78D3A-5FC8-B54B-8C19-3B5F5C372E43}" type="presParOf" srcId="{BD769CB8-D022-3743-B389-AE07762BB85E}" destId="{0B0718BE-18F3-0848-A43C-186AAA2D926B}" srcOrd="1" destOrd="0" presId="urn:microsoft.com/office/officeart/2005/8/layout/hList1"/>
    <dgm:cxn modelId="{DD2B0C3A-6605-A64E-ABB1-04C2A0199537}" type="presParOf" srcId="{5ACF570F-E750-2E4E-9783-F829CEBD8229}" destId="{80DB2041-00B7-8947-AB64-FE4997203409}" srcOrd="3" destOrd="0" presId="urn:microsoft.com/office/officeart/2005/8/layout/hList1"/>
    <dgm:cxn modelId="{C54436DF-93FB-8343-B0BF-1658701C3F4F}" type="presParOf" srcId="{5ACF570F-E750-2E4E-9783-F829CEBD8229}" destId="{D39BAD20-8896-7F49-B1E4-6E73F31AAD9E}" srcOrd="4" destOrd="0" presId="urn:microsoft.com/office/officeart/2005/8/layout/hList1"/>
    <dgm:cxn modelId="{E3E43DF1-C92D-6A4D-A9BA-B93436167D31}" type="presParOf" srcId="{D39BAD20-8896-7F49-B1E4-6E73F31AAD9E}" destId="{A9EE1D98-32CD-934F-8EA4-A446D851C7CA}" srcOrd="0" destOrd="0" presId="urn:microsoft.com/office/officeart/2005/8/layout/hList1"/>
    <dgm:cxn modelId="{8EC1D8DE-DA7B-9641-B6CC-B1AB19475FDF}" type="presParOf" srcId="{D39BAD20-8896-7F49-B1E4-6E73F31AAD9E}" destId="{480C99D2-A4F2-5040-8B5E-F36650D83E88}" srcOrd="1" destOrd="0" presId="urn:microsoft.com/office/officeart/2005/8/layout/hList1"/>
    <dgm:cxn modelId="{B93B4D74-EF22-8B4C-888A-2F79C9289809}" type="presParOf" srcId="{5ACF570F-E750-2E4E-9783-F829CEBD8229}" destId="{42763F31-C00A-1A4E-9D6C-0EA73E0898B6}" srcOrd="5" destOrd="0" presId="urn:microsoft.com/office/officeart/2005/8/layout/hList1"/>
    <dgm:cxn modelId="{02F79C3A-1ED7-7B4F-BC68-422FD6D52A2F}" type="presParOf" srcId="{5ACF570F-E750-2E4E-9783-F829CEBD8229}" destId="{B1BB0D82-2205-CF44-A8BE-BAF10F27F786}" srcOrd="6" destOrd="0" presId="urn:microsoft.com/office/officeart/2005/8/layout/hList1"/>
    <dgm:cxn modelId="{9AFE80CB-F72D-4745-A4E6-13A2A9D62373}" type="presParOf" srcId="{B1BB0D82-2205-CF44-A8BE-BAF10F27F786}" destId="{EC419450-24A6-9245-8703-14AF459B9160}" srcOrd="0" destOrd="0" presId="urn:microsoft.com/office/officeart/2005/8/layout/hList1"/>
    <dgm:cxn modelId="{32CD5B7A-A5B8-9942-8744-2C4B011DF1EC}" type="presParOf" srcId="{B1BB0D82-2205-CF44-A8BE-BAF10F27F786}" destId="{6B7F9EFC-D4DD-0241-8C8C-DF204868AA9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71B030-DDEB-48E3-AF01-D4F5EE1C408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E8FCD2C-A85D-434D-9851-4363E24F680F}">
      <dgm:prSet/>
      <dgm:spPr>
        <a:solidFill>
          <a:srgbClr val="B05613">
            <a:alpha val="87843"/>
          </a:srgbClr>
        </a:solidFill>
      </dgm:spPr>
      <dgm:t>
        <a:bodyPr/>
        <a:lstStyle/>
        <a:p>
          <a:r>
            <a:rPr lang="en-US" b="1" dirty="0">
              <a:solidFill>
                <a:schemeClr val="lt1"/>
              </a:solidFill>
            </a:rPr>
            <a:t>Client-Side</a:t>
          </a:r>
        </a:p>
      </dgm:t>
    </dgm:pt>
    <dgm:pt modelId="{ADEC7666-E263-41A6-9E34-DE1E8C2B117F}" type="parTrans" cxnId="{5050E389-F55F-4A22-AEEB-4F2F824E153F}">
      <dgm:prSet/>
      <dgm:spPr/>
      <dgm:t>
        <a:bodyPr/>
        <a:lstStyle/>
        <a:p>
          <a:endParaRPr lang="en-US"/>
        </a:p>
      </dgm:t>
    </dgm:pt>
    <dgm:pt modelId="{AF29E919-B3E9-4A75-B1FD-879322118C71}" type="sibTrans" cxnId="{5050E389-F55F-4A22-AEEB-4F2F824E153F}">
      <dgm:prSet/>
      <dgm:spPr/>
      <dgm:t>
        <a:bodyPr/>
        <a:lstStyle/>
        <a:p>
          <a:endParaRPr lang="en-US"/>
        </a:p>
      </dgm:t>
    </dgm:pt>
    <dgm:pt modelId="{DE117D2B-D25D-4DB7-842E-53036CDC2D9A}">
      <dgm:prSet/>
      <dgm:spPr>
        <a:solidFill>
          <a:srgbClr val="B05613">
            <a:alpha val="87843"/>
          </a:srgbClr>
        </a:solidFill>
      </dgm:spPr>
      <dgm:t>
        <a:bodyPr/>
        <a:lstStyle/>
        <a:p>
          <a:r>
            <a:rPr lang="en-US" dirty="0">
              <a:solidFill>
                <a:schemeClr val="lt1"/>
              </a:solidFill>
            </a:rPr>
            <a:t>DOM and styling is not available at app load, only rendering logic is fetched</a:t>
          </a:r>
        </a:p>
      </dgm:t>
    </dgm:pt>
    <dgm:pt modelId="{AEB044CC-CD74-4CAA-A55A-EEEEC0A42543}" type="parTrans" cxnId="{451CEC36-54E2-4F0A-95D1-937E5333D8F4}">
      <dgm:prSet/>
      <dgm:spPr/>
      <dgm:t>
        <a:bodyPr/>
        <a:lstStyle/>
        <a:p>
          <a:endParaRPr lang="en-US"/>
        </a:p>
      </dgm:t>
    </dgm:pt>
    <dgm:pt modelId="{F84980DD-944D-49E5-808C-6790550DABC2}" type="sibTrans" cxnId="{451CEC36-54E2-4F0A-95D1-937E5333D8F4}">
      <dgm:prSet/>
      <dgm:spPr/>
      <dgm:t>
        <a:bodyPr/>
        <a:lstStyle/>
        <a:p>
          <a:endParaRPr lang="en-US"/>
        </a:p>
      </dgm:t>
    </dgm:pt>
    <dgm:pt modelId="{81699345-0F80-4903-8792-B5760120F186}">
      <dgm:prSet/>
      <dgm:spPr>
        <a:solidFill>
          <a:srgbClr val="B05613">
            <a:alpha val="87843"/>
          </a:srgbClr>
        </a:solidFill>
      </dgm:spPr>
      <dgm:t>
        <a:bodyPr/>
        <a:lstStyle/>
        <a:p>
          <a:r>
            <a:rPr lang="en-US" dirty="0">
              <a:solidFill>
                <a:schemeClr val="lt1"/>
              </a:solidFill>
            </a:rPr>
            <a:t>Code fetched renders the UI</a:t>
          </a:r>
        </a:p>
      </dgm:t>
    </dgm:pt>
    <dgm:pt modelId="{59AFBB07-7CC5-4A2D-A965-DA563BD957CB}" type="parTrans" cxnId="{60EC4CAF-2D03-4D1B-AE0B-DE2575991C5E}">
      <dgm:prSet/>
      <dgm:spPr/>
      <dgm:t>
        <a:bodyPr/>
        <a:lstStyle/>
        <a:p>
          <a:endParaRPr lang="en-US"/>
        </a:p>
      </dgm:t>
    </dgm:pt>
    <dgm:pt modelId="{C1FB763A-59A6-4DA4-B99C-7A1531E14503}" type="sibTrans" cxnId="{60EC4CAF-2D03-4D1B-AE0B-DE2575991C5E}">
      <dgm:prSet/>
      <dgm:spPr/>
      <dgm:t>
        <a:bodyPr/>
        <a:lstStyle/>
        <a:p>
          <a:endParaRPr lang="en-US"/>
        </a:p>
      </dgm:t>
    </dgm:pt>
    <dgm:pt modelId="{16F85AAB-0C35-48E3-A8F9-5A8E82D0FF39}">
      <dgm:prSet/>
      <dgm:spPr>
        <a:solidFill>
          <a:srgbClr val="B05613">
            <a:alpha val="87843"/>
          </a:srgbClr>
        </a:solidFill>
      </dgm:spPr>
      <dgm:t>
        <a:bodyPr/>
        <a:lstStyle/>
        <a:p>
          <a:r>
            <a:rPr lang="en-US">
              <a:solidFill>
                <a:schemeClr val="lt1"/>
              </a:solidFill>
            </a:rPr>
            <a:t>Pros</a:t>
          </a:r>
        </a:p>
      </dgm:t>
    </dgm:pt>
    <dgm:pt modelId="{05E965C0-1DF6-4828-9F50-9022C5766C67}" type="parTrans" cxnId="{7349B625-7D53-4D34-A8B8-F79DBA7A58A7}">
      <dgm:prSet/>
      <dgm:spPr/>
      <dgm:t>
        <a:bodyPr/>
        <a:lstStyle/>
        <a:p>
          <a:endParaRPr lang="en-US"/>
        </a:p>
      </dgm:t>
    </dgm:pt>
    <dgm:pt modelId="{CD5A58E8-994E-4602-9B80-2BA96BA7C328}" type="sibTrans" cxnId="{7349B625-7D53-4D34-A8B8-F79DBA7A58A7}">
      <dgm:prSet/>
      <dgm:spPr/>
      <dgm:t>
        <a:bodyPr/>
        <a:lstStyle/>
        <a:p>
          <a:endParaRPr lang="en-US"/>
        </a:p>
      </dgm:t>
    </dgm:pt>
    <dgm:pt modelId="{F0896038-9D50-4C7A-8625-5A1609251792}">
      <dgm:prSet/>
      <dgm:spPr>
        <a:solidFill>
          <a:srgbClr val="B05613">
            <a:alpha val="87843"/>
          </a:srgbClr>
        </a:solidFill>
      </dgm:spPr>
      <dgm:t>
        <a:bodyPr/>
        <a:lstStyle/>
        <a:p>
          <a:r>
            <a:rPr lang="en-US">
              <a:solidFill>
                <a:schemeClr val="lt1"/>
              </a:solidFill>
            </a:rPr>
            <a:t>Faster switching after initial load and interactivity</a:t>
          </a:r>
        </a:p>
      </dgm:t>
    </dgm:pt>
    <dgm:pt modelId="{5203E7D0-2D1D-4B02-B7DE-061F376A1FD9}" type="parTrans" cxnId="{0190AA6C-F87C-4C5E-ABC3-749E5C220BA6}">
      <dgm:prSet/>
      <dgm:spPr/>
      <dgm:t>
        <a:bodyPr/>
        <a:lstStyle/>
        <a:p>
          <a:endParaRPr lang="en-US"/>
        </a:p>
      </dgm:t>
    </dgm:pt>
    <dgm:pt modelId="{05237FEF-2AC1-4B58-9DAD-E59F60A9F450}" type="sibTrans" cxnId="{0190AA6C-F87C-4C5E-ABC3-749E5C220BA6}">
      <dgm:prSet/>
      <dgm:spPr/>
      <dgm:t>
        <a:bodyPr/>
        <a:lstStyle/>
        <a:p>
          <a:endParaRPr lang="en-US"/>
        </a:p>
      </dgm:t>
    </dgm:pt>
    <dgm:pt modelId="{E756545A-337A-4249-B4A3-E2B1946F8980}">
      <dgm:prSet/>
      <dgm:spPr>
        <a:solidFill>
          <a:srgbClr val="B05613">
            <a:alpha val="87843"/>
          </a:srgbClr>
        </a:solidFill>
      </dgm:spPr>
      <dgm:t>
        <a:bodyPr/>
        <a:lstStyle/>
        <a:p>
          <a:r>
            <a:rPr lang="en-US" dirty="0">
              <a:solidFill>
                <a:schemeClr val="lt1"/>
              </a:solidFill>
            </a:rPr>
            <a:t>Angular </a:t>
          </a:r>
          <a:r>
            <a:rPr lang="en-US" dirty="0" err="1">
              <a:solidFill>
                <a:schemeClr val="lt1"/>
              </a:solidFill>
            </a:rPr>
            <a:t>SPAa</a:t>
          </a:r>
          <a:endParaRPr lang="en-US" dirty="0">
            <a:solidFill>
              <a:schemeClr val="lt1"/>
            </a:solidFill>
          </a:endParaRPr>
        </a:p>
      </dgm:t>
    </dgm:pt>
    <dgm:pt modelId="{019668DF-E021-4C3F-8DF0-26E047180FFE}" type="parTrans" cxnId="{860BA284-8663-45F6-AD19-809DF53817D6}">
      <dgm:prSet/>
      <dgm:spPr/>
      <dgm:t>
        <a:bodyPr/>
        <a:lstStyle/>
        <a:p>
          <a:endParaRPr lang="en-US"/>
        </a:p>
      </dgm:t>
    </dgm:pt>
    <dgm:pt modelId="{63414A4D-0DA8-440F-B675-12F9026A5E16}" type="sibTrans" cxnId="{860BA284-8663-45F6-AD19-809DF53817D6}">
      <dgm:prSet/>
      <dgm:spPr/>
      <dgm:t>
        <a:bodyPr/>
        <a:lstStyle/>
        <a:p>
          <a:endParaRPr lang="en-US"/>
        </a:p>
      </dgm:t>
    </dgm:pt>
    <dgm:pt modelId="{78901BFA-1AE8-41A5-AED1-9F5AEEB63EE8}">
      <dgm:prSet/>
      <dgm:spPr>
        <a:solidFill>
          <a:srgbClr val="B05613">
            <a:alpha val="87843"/>
          </a:srgbClr>
        </a:solidFill>
      </dgm:spPr>
      <dgm:t>
        <a:bodyPr/>
        <a:lstStyle/>
        <a:p>
          <a:r>
            <a:rPr lang="en-US" b="1" dirty="0">
              <a:solidFill>
                <a:schemeClr val="lt1"/>
              </a:solidFill>
            </a:rPr>
            <a:t>Server-side rendering</a:t>
          </a:r>
        </a:p>
      </dgm:t>
    </dgm:pt>
    <dgm:pt modelId="{FC406098-0FF0-43EE-B715-6E32E8C500A2}" type="parTrans" cxnId="{FCD0250F-B0D1-4D4F-9608-4A568E11671C}">
      <dgm:prSet/>
      <dgm:spPr/>
      <dgm:t>
        <a:bodyPr/>
        <a:lstStyle/>
        <a:p>
          <a:endParaRPr lang="en-US"/>
        </a:p>
      </dgm:t>
    </dgm:pt>
    <dgm:pt modelId="{46B9D224-D7A0-4E92-845A-272A8E54AD7A}" type="sibTrans" cxnId="{FCD0250F-B0D1-4D4F-9608-4A568E11671C}">
      <dgm:prSet/>
      <dgm:spPr/>
      <dgm:t>
        <a:bodyPr/>
        <a:lstStyle/>
        <a:p>
          <a:endParaRPr lang="en-US"/>
        </a:p>
      </dgm:t>
    </dgm:pt>
    <dgm:pt modelId="{310D6CA8-7C1A-48B4-80DA-F1C764583EBB}">
      <dgm:prSet/>
      <dgm:spPr>
        <a:solidFill>
          <a:srgbClr val="B05613">
            <a:alpha val="87843"/>
          </a:srgbClr>
        </a:solidFill>
      </dgm:spPr>
      <dgm:t>
        <a:bodyPr/>
        <a:lstStyle/>
        <a:p>
          <a:r>
            <a:rPr lang="en-US" dirty="0">
              <a:solidFill>
                <a:schemeClr val="lt1"/>
              </a:solidFill>
            </a:rPr>
            <a:t>HTML structure and styling completely rendered in the server and sent to client</a:t>
          </a:r>
        </a:p>
      </dgm:t>
    </dgm:pt>
    <dgm:pt modelId="{020BEECE-EC96-406D-9399-64D4B544F419}" type="parTrans" cxnId="{EBCC1DAF-49E6-4CC3-AA19-B4311D38F292}">
      <dgm:prSet/>
      <dgm:spPr/>
      <dgm:t>
        <a:bodyPr/>
        <a:lstStyle/>
        <a:p>
          <a:endParaRPr lang="en-US"/>
        </a:p>
      </dgm:t>
    </dgm:pt>
    <dgm:pt modelId="{F2F08DA9-8660-4758-8152-05FE3F61A56D}" type="sibTrans" cxnId="{EBCC1DAF-49E6-4CC3-AA19-B4311D38F292}">
      <dgm:prSet/>
      <dgm:spPr/>
      <dgm:t>
        <a:bodyPr/>
        <a:lstStyle/>
        <a:p>
          <a:endParaRPr lang="en-US"/>
        </a:p>
      </dgm:t>
    </dgm:pt>
    <dgm:pt modelId="{EC7BD468-4A43-4B3D-94F7-7A4DF6D5862B}">
      <dgm:prSet/>
      <dgm:spPr>
        <a:solidFill>
          <a:srgbClr val="B05613">
            <a:alpha val="87843"/>
          </a:srgbClr>
        </a:solidFill>
      </dgm:spPr>
      <dgm:t>
        <a:bodyPr/>
        <a:lstStyle/>
        <a:p>
          <a:r>
            <a:rPr lang="en-US">
              <a:solidFill>
                <a:schemeClr val="lt1"/>
              </a:solidFill>
            </a:rPr>
            <a:t>Pros:</a:t>
          </a:r>
        </a:p>
      </dgm:t>
    </dgm:pt>
    <dgm:pt modelId="{A127398B-400E-41AD-B58C-436E83E5EBF2}" type="parTrans" cxnId="{0147B86E-1579-4675-88CD-7BE98BF9D649}">
      <dgm:prSet/>
      <dgm:spPr/>
      <dgm:t>
        <a:bodyPr/>
        <a:lstStyle/>
        <a:p>
          <a:endParaRPr lang="en-US"/>
        </a:p>
      </dgm:t>
    </dgm:pt>
    <dgm:pt modelId="{512E0585-68EF-4DCE-BE93-8AFCCE626DE6}" type="sibTrans" cxnId="{0147B86E-1579-4675-88CD-7BE98BF9D649}">
      <dgm:prSet/>
      <dgm:spPr/>
      <dgm:t>
        <a:bodyPr/>
        <a:lstStyle/>
        <a:p>
          <a:endParaRPr lang="en-US"/>
        </a:p>
      </dgm:t>
    </dgm:pt>
    <dgm:pt modelId="{FEC9D78D-C730-4B48-A671-15C340B1308C}">
      <dgm:prSet/>
      <dgm:spPr>
        <a:solidFill>
          <a:srgbClr val="B05613">
            <a:alpha val="87843"/>
          </a:srgbClr>
        </a:solidFill>
      </dgm:spPr>
      <dgm:t>
        <a:bodyPr/>
        <a:lstStyle/>
        <a:p>
          <a:r>
            <a:rPr lang="en-IN">
              <a:solidFill>
                <a:schemeClr val="lt1"/>
              </a:solidFill>
            </a:rPr>
            <a:t>Facilitate web crawlers through </a:t>
          </a:r>
          <a:r>
            <a:rPr lang="en-IN">
              <a:solidFill>
                <a:schemeClr val="lt1"/>
              </a:solidFill>
              <a:hlinkClick xmlns:r="http://schemas.openxmlformats.org/officeDocument/2006/relationships" r:id="rId1">
                <a:extLst>
                  <a:ext uri="{A12FA001-AC4F-418D-AE19-62706E023703}">
                    <ahyp:hlinkClr xmlns:ahyp="http://schemas.microsoft.com/office/drawing/2018/hyperlinkcolor" val="tx"/>
                  </a:ext>
                </a:extLst>
              </a:hlinkClick>
            </a:rPr>
            <a:t>search engine optimization (SEO)</a:t>
          </a:r>
          <a:endParaRPr lang="en-US">
            <a:solidFill>
              <a:schemeClr val="lt1"/>
            </a:solidFill>
          </a:endParaRPr>
        </a:p>
      </dgm:t>
    </dgm:pt>
    <dgm:pt modelId="{5597BC70-61CE-41A2-BA2D-BE720EF7BEFE}" type="parTrans" cxnId="{667E2388-C1B4-44F0-880E-7B853EABCFB3}">
      <dgm:prSet/>
      <dgm:spPr/>
      <dgm:t>
        <a:bodyPr/>
        <a:lstStyle/>
        <a:p>
          <a:endParaRPr lang="en-US"/>
        </a:p>
      </dgm:t>
    </dgm:pt>
    <dgm:pt modelId="{529AD4EF-0183-475F-8D5D-05ACB1918808}" type="sibTrans" cxnId="{667E2388-C1B4-44F0-880E-7B853EABCFB3}">
      <dgm:prSet/>
      <dgm:spPr/>
      <dgm:t>
        <a:bodyPr/>
        <a:lstStyle/>
        <a:p>
          <a:endParaRPr lang="en-US"/>
        </a:p>
      </dgm:t>
    </dgm:pt>
    <dgm:pt modelId="{FFEADF2E-5A7A-4A10-B5D6-79949D7CE2D9}">
      <dgm:prSet/>
      <dgm:spPr>
        <a:solidFill>
          <a:srgbClr val="B05613">
            <a:alpha val="87843"/>
          </a:srgbClr>
        </a:solidFill>
      </dgm:spPr>
      <dgm:t>
        <a:bodyPr/>
        <a:lstStyle/>
        <a:p>
          <a:r>
            <a:rPr lang="en-IN" dirty="0">
              <a:solidFill>
                <a:schemeClr val="lt1"/>
              </a:solidFill>
            </a:rPr>
            <a:t>Improve performance on mobile and low-powered devices</a:t>
          </a:r>
          <a:endParaRPr lang="en-US" dirty="0">
            <a:solidFill>
              <a:schemeClr val="lt1"/>
            </a:solidFill>
          </a:endParaRPr>
        </a:p>
      </dgm:t>
    </dgm:pt>
    <dgm:pt modelId="{BDD5DDD5-32E9-4DC9-A8AA-98301B996D6F}" type="parTrans" cxnId="{7BDDCDA5-1389-416E-ADDF-1F888644457A}">
      <dgm:prSet/>
      <dgm:spPr/>
      <dgm:t>
        <a:bodyPr/>
        <a:lstStyle/>
        <a:p>
          <a:endParaRPr lang="en-US"/>
        </a:p>
      </dgm:t>
    </dgm:pt>
    <dgm:pt modelId="{8A5ECB04-8555-44A0-8338-853BB9764CCC}" type="sibTrans" cxnId="{7BDDCDA5-1389-416E-ADDF-1F888644457A}">
      <dgm:prSet/>
      <dgm:spPr/>
      <dgm:t>
        <a:bodyPr/>
        <a:lstStyle/>
        <a:p>
          <a:endParaRPr lang="en-US"/>
        </a:p>
      </dgm:t>
    </dgm:pt>
    <dgm:pt modelId="{D29EEF1C-15FC-4210-93A8-19809823F420}">
      <dgm:prSet/>
      <dgm:spPr>
        <a:solidFill>
          <a:srgbClr val="B05613">
            <a:alpha val="87843"/>
          </a:srgbClr>
        </a:solidFill>
      </dgm:spPr>
      <dgm:t>
        <a:bodyPr/>
        <a:lstStyle/>
        <a:p>
          <a:r>
            <a:rPr lang="en-IN" dirty="0">
              <a:solidFill>
                <a:schemeClr val="lt1"/>
              </a:solidFill>
            </a:rPr>
            <a:t>Show the first page quickly with a </a:t>
          </a:r>
          <a:r>
            <a:rPr lang="en-IN" dirty="0">
              <a:solidFill>
                <a:schemeClr val="lt1"/>
              </a:solidFill>
              <a:hlinkClick xmlns:r="http://schemas.openxmlformats.org/officeDocument/2006/relationships" r:id="rId2">
                <a:extLst>
                  <a:ext uri="{A12FA001-AC4F-418D-AE19-62706E023703}">
                    <ahyp:hlinkClr xmlns:ahyp="http://schemas.microsoft.com/office/drawing/2018/hyperlinkcolor" val="tx"/>
                  </a:ext>
                </a:extLst>
              </a:hlinkClick>
            </a:rPr>
            <a:t>first-contentful paint (FCP)</a:t>
          </a:r>
          <a:endParaRPr lang="en-US" dirty="0">
            <a:solidFill>
              <a:schemeClr val="lt1"/>
            </a:solidFill>
          </a:endParaRPr>
        </a:p>
      </dgm:t>
    </dgm:pt>
    <dgm:pt modelId="{C08A5773-FBB7-451A-9742-A38A2A2D1D70}" type="parTrans" cxnId="{1FC148B1-C18E-43E4-8758-B607EBB6840D}">
      <dgm:prSet/>
      <dgm:spPr/>
      <dgm:t>
        <a:bodyPr/>
        <a:lstStyle/>
        <a:p>
          <a:endParaRPr lang="en-US"/>
        </a:p>
      </dgm:t>
    </dgm:pt>
    <dgm:pt modelId="{BE5F16A9-436F-477D-B42B-B4279975EC97}" type="sibTrans" cxnId="{1FC148B1-C18E-43E4-8758-B607EBB6840D}">
      <dgm:prSet/>
      <dgm:spPr/>
      <dgm:t>
        <a:bodyPr/>
        <a:lstStyle/>
        <a:p>
          <a:endParaRPr lang="en-US"/>
        </a:p>
      </dgm:t>
    </dgm:pt>
    <dgm:pt modelId="{C47A1D4F-7851-4127-B11C-59AF54542D3A}">
      <dgm:prSet/>
      <dgm:spPr>
        <a:solidFill>
          <a:srgbClr val="B05613">
            <a:alpha val="87843"/>
          </a:srgbClr>
        </a:solidFill>
      </dgm:spPr>
      <dgm:t>
        <a:bodyPr/>
        <a:lstStyle/>
        <a:p>
          <a:r>
            <a:rPr lang="en-IN" dirty="0" err="1">
              <a:solidFill>
                <a:schemeClr val="lt1"/>
              </a:solidFill>
            </a:rPr>
            <a:t>RialtoMarket</a:t>
          </a:r>
          <a:r>
            <a:rPr lang="en-IN" dirty="0">
              <a:solidFill>
                <a:schemeClr val="lt1"/>
              </a:solidFill>
            </a:rPr>
            <a:t> app (A little dynamic too due to </a:t>
          </a:r>
          <a:r>
            <a:rPr lang="en-IN" dirty="0" err="1">
              <a:solidFill>
                <a:schemeClr val="lt1"/>
              </a:solidFill>
            </a:rPr>
            <a:t>JQuery</a:t>
          </a:r>
          <a:r>
            <a:rPr lang="en-IN" dirty="0">
              <a:solidFill>
                <a:schemeClr val="lt1"/>
              </a:solidFill>
            </a:rPr>
            <a:t>)</a:t>
          </a:r>
          <a:endParaRPr lang="en-US" dirty="0">
            <a:solidFill>
              <a:schemeClr val="lt1"/>
            </a:solidFill>
          </a:endParaRPr>
        </a:p>
      </dgm:t>
    </dgm:pt>
    <dgm:pt modelId="{F0BDAAC6-FB20-4308-B527-E124E78DBC45}" type="parTrans" cxnId="{0FDDC39F-E3D4-41CF-8254-118512E72E5D}">
      <dgm:prSet/>
      <dgm:spPr/>
      <dgm:t>
        <a:bodyPr/>
        <a:lstStyle/>
        <a:p>
          <a:endParaRPr lang="en-US"/>
        </a:p>
      </dgm:t>
    </dgm:pt>
    <dgm:pt modelId="{0712AE2B-1F29-4DB4-A067-E203FCE6DCAB}" type="sibTrans" cxnId="{0FDDC39F-E3D4-41CF-8254-118512E72E5D}">
      <dgm:prSet/>
      <dgm:spPr/>
      <dgm:t>
        <a:bodyPr/>
        <a:lstStyle/>
        <a:p>
          <a:endParaRPr lang="en-US"/>
        </a:p>
      </dgm:t>
    </dgm:pt>
    <dgm:pt modelId="{E08C8F4C-EB18-4CAF-B023-1BA71282EE45}">
      <dgm:prSet/>
      <dgm:spPr>
        <a:solidFill>
          <a:srgbClr val="B05613">
            <a:alpha val="87843"/>
          </a:srgbClr>
        </a:solidFill>
      </dgm:spPr>
      <dgm:t>
        <a:bodyPr/>
        <a:lstStyle/>
        <a:p>
          <a:r>
            <a:rPr lang="en-IN" dirty="0">
              <a:solidFill>
                <a:schemeClr val="lt1"/>
              </a:solidFill>
            </a:rPr>
            <a:t>Templating used for serving pages.</a:t>
          </a:r>
          <a:endParaRPr lang="en-US" dirty="0">
            <a:solidFill>
              <a:schemeClr val="lt1"/>
            </a:solidFill>
          </a:endParaRPr>
        </a:p>
      </dgm:t>
    </dgm:pt>
    <dgm:pt modelId="{950DA6BA-F4E3-4BFC-A4AB-B5ED44F2B4B4}" type="parTrans" cxnId="{4746951E-C3D1-4A89-915E-840AC043A71C}">
      <dgm:prSet/>
      <dgm:spPr/>
      <dgm:t>
        <a:bodyPr/>
        <a:lstStyle/>
        <a:p>
          <a:endParaRPr lang="en-US"/>
        </a:p>
      </dgm:t>
    </dgm:pt>
    <dgm:pt modelId="{31878CA4-936D-4FBD-9A17-33FDB19F23FB}" type="sibTrans" cxnId="{4746951E-C3D1-4A89-915E-840AC043A71C}">
      <dgm:prSet/>
      <dgm:spPr/>
      <dgm:t>
        <a:bodyPr/>
        <a:lstStyle/>
        <a:p>
          <a:endParaRPr lang="en-US"/>
        </a:p>
      </dgm:t>
    </dgm:pt>
    <dgm:pt modelId="{2EE73483-6C8B-48E0-9608-87848746BB37}">
      <dgm:prSet/>
      <dgm:spPr>
        <a:solidFill>
          <a:srgbClr val="B05613">
            <a:alpha val="87843"/>
          </a:srgbClr>
        </a:solidFill>
      </dgm:spPr>
      <dgm:t>
        <a:bodyPr/>
        <a:lstStyle/>
        <a:p>
          <a:r>
            <a:rPr lang="en-US" b="1" dirty="0">
              <a:solidFill>
                <a:schemeClr val="lt1"/>
              </a:solidFill>
            </a:rPr>
            <a:t>Hybrid / Isomorphic rendering</a:t>
          </a:r>
        </a:p>
      </dgm:t>
    </dgm:pt>
    <dgm:pt modelId="{FDDDAC06-02B9-4439-9E74-968E839CDC04}" type="parTrans" cxnId="{1DA18787-CFBD-498D-9495-029B9C8F975E}">
      <dgm:prSet/>
      <dgm:spPr/>
      <dgm:t>
        <a:bodyPr/>
        <a:lstStyle/>
        <a:p>
          <a:endParaRPr lang="en-US"/>
        </a:p>
      </dgm:t>
    </dgm:pt>
    <dgm:pt modelId="{994C97A7-8321-4519-9096-2B0446951EE9}" type="sibTrans" cxnId="{1DA18787-CFBD-498D-9495-029B9C8F975E}">
      <dgm:prSet/>
      <dgm:spPr/>
      <dgm:t>
        <a:bodyPr/>
        <a:lstStyle/>
        <a:p>
          <a:endParaRPr lang="en-US"/>
        </a:p>
      </dgm:t>
    </dgm:pt>
    <dgm:pt modelId="{6C25FBDD-CFBE-4FB8-A91F-57683B54CC7D}">
      <dgm:prSet/>
      <dgm:spPr>
        <a:solidFill>
          <a:srgbClr val="B05613">
            <a:alpha val="87843"/>
          </a:srgbClr>
        </a:solidFill>
      </dgm:spPr>
      <dgm:t>
        <a:bodyPr/>
        <a:lstStyle/>
        <a:p>
          <a:r>
            <a:rPr lang="en-IN" dirty="0">
              <a:solidFill>
                <a:schemeClr val="lt1"/>
              </a:solidFill>
              <a:hlinkClick xmlns:r="http://schemas.openxmlformats.org/officeDocument/2006/relationships" r:id="rId3"/>
            </a:rPr>
            <a:t>https://</a:t>
          </a:r>
          <a:r>
            <a:rPr lang="en-IN" dirty="0" err="1">
              <a:solidFill>
                <a:schemeClr val="lt1"/>
              </a:solidFill>
              <a:hlinkClick xmlns:r="http://schemas.openxmlformats.org/officeDocument/2006/relationships" r:id="rId3"/>
            </a:rPr>
            <a:t>developers.google.com</a:t>
          </a:r>
          <a:r>
            <a:rPr lang="en-IN" dirty="0">
              <a:solidFill>
                <a:schemeClr val="lt1"/>
              </a:solidFill>
              <a:hlinkClick xmlns:r="http://schemas.openxmlformats.org/officeDocument/2006/relationships" r:id="rId3"/>
            </a:rPr>
            <a:t>/web/fundamentals/architecture/app-shell</a:t>
          </a:r>
          <a:endParaRPr lang="en-US" dirty="0">
            <a:solidFill>
              <a:schemeClr val="lt1"/>
            </a:solidFill>
          </a:endParaRPr>
        </a:p>
      </dgm:t>
    </dgm:pt>
    <dgm:pt modelId="{0DB8215C-E639-41D6-99A3-338D6294C754}" type="parTrans" cxnId="{4A4B62EC-4505-410D-8108-6C7D738DFF22}">
      <dgm:prSet/>
      <dgm:spPr/>
      <dgm:t>
        <a:bodyPr/>
        <a:lstStyle/>
        <a:p>
          <a:endParaRPr lang="en-US"/>
        </a:p>
      </dgm:t>
    </dgm:pt>
    <dgm:pt modelId="{B941DF08-16C3-4162-898A-54268C5AA1C4}" type="sibTrans" cxnId="{4A4B62EC-4505-410D-8108-6C7D738DFF22}">
      <dgm:prSet/>
      <dgm:spPr/>
      <dgm:t>
        <a:bodyPr/>
        <a:lstStyle/>
        <a:p>
          <a:endParaRPr lang="en-US"/>
        </a:p>
      </dgm:t>
    </dgm:pt>
    <dgm:pt modelId="{9E56F914-0AA7-4D2B-A8E1-E040F0657D9F}">
      <dgm:prSet/>
      <dgm:spPr>
        <a:solidFill>
          <a:srgbClr val="B05613">
            <a:alpha val="87843"/>
          </a:srgbClr>
        </a:solidFill>
      </dgm:spPr>
      <dgm:t>
        <a:bodyPr/>
        <a:lstStyle/>
        <a:p>
          <a:r>
            <a:rPr lang="en-US" b="1" dirty="0">
              <a:solidFill>
                <a:schemeClr val="lt1"/>
              </a:solidFill>
            </a:rPr>
            <a:t>Scenario</a:t>
          </a:r>
        </a:p>
      </dgm:t>
    </dgm:pt>
    <dgm:pt modelId="{17B1AFC4-EF53-4613-965B-6D6C9B516628}" type="parTrans" cxnId="{8A38A199-1D4D-4B48-BB1D-0B3BE8034D99}">
      <dgm:prSet/>
      <dgm:spPr/>
      <dgm:t>
        <a:bodyPr/>
        <a:lstStyle/>
        <a:p>
          <a:endParaRPr lang="en-US"/>
        </a:p>
      </dgm:t>
    </dgm:pt>
    <dgm:pt modelId="{B7DC06F1-06BA-46AF-80D9-004D79FF7729}" type="sibTrans" cxnId="{8A38A199-1D4D-4B48-BB1D-0B3BE8034D99}">
      <dgm:prSet/>
      <dgm:spPr/>
      <dgm:t>
        <a:bodyPr/>
        <a:lstStyle/>
        <a:p>
          <a:endParaRPr lang="en-US"/>
        </a:p>
      </dgm:t>
    </dgm:pt>
    <dgm:pt modelId="{1360CB58-DAAC-4F7C-8101-33C9F6A57AF2}">
      <dgm:prSet/>
      <dgm:spPr>
        <a:solidFill>
          <a:srgbClr val="B05613">
            <a:alpha val="87843"/>
          </a:srgbClr>
        </a:solidFill>
      </dgm:spPr>
      <dgm:t>
        <a:bodyPr/>
        <a:lstStyle/>
        <a:p>
          <a:r>
            <a:rPr lang="en-US" dirty="0">
              <a:solidFill>
                <a:schemeClr val="lt1"/>
              </a:solidFill>
            </a:rPr>
            <a:t>End-User of a </a:t>
          </a:r>
          <a:r>
            <a:rPr lang="en-US" dirty="0" err="1">
              <a:solidFill>
                <a:schemeClr val="lt1"/>
              </a:solidFill>
            </a:rPr>
            <a:t>Webex</a:t>
          </a:r>
          <a:r>
            <a:rPr lang="en-US" dirty="0">
              <a:solidFill>
                <a:schemeClr val="lt1"/>
              </a:solidFill>
            </a:rPr>
            <a:t> Calling app, travelling between towns, suddenly wants to send over the history of last dialed numbers to another person, and the app is super-slow to load given a slower internet. </a:t>
          </a:r>
        </a:p>
      </dgm:t>
    </dgm:pt>
    <dgm:pt modelId="{6F9D6AE3-7C36-4C6F-984A-89C72862F4BE}" type="parTrans" cxnId="{6C6D8FFC-3971-4673-BBC4-5D1392A898D4}">
      <dgm:prSet/>
      <dgm:spPr/>
      <dgm:t>
        <a:bodyPr/>
        <a:lstStyle/>
        <a:p>
          <a:endParaRPr lang="en-US"/>
        </a:p>
      </dgm:t>
    </dgm:pt>
    <dgm:pt modelId="{E7D8FFD4-C01C-43C8-9A95-A3B33B58EE6A}" type="sibTrans" cxnId="{6C6D8FFC-3971-4673-BBC4-5D1392A898D4}">
      <dgm:prSet/>
      <dgm:spPr/>
      <dgm:t>
        <a:bodyPr/>
        <a:lstStyle/>
        <a:p>
          <a:endParaRPr lang="en-US"/>
        </a:p>
      </dgm:t>
    </dgm:pt>
    <dgm:pt modelId="{28F5F6EE-63E1-495F-86E5-ED286CD9DD3E}">
      <dgm:prSet/>
      <dgm:spPr>
        <a:solidFill>
          <a:srgbClr val="B05613">
            <a:alpha val="87843"/>
          </a:srgbClr>
        </a:solidFill>
      </dgm:spPr>
      <dgm:t>
        <a:bodyPr/>
        <a:lstStyle/>
        <a:p>
          <a:r>
            <a:rPr lang="en-US">
              <a:solidFill>
                <a:schemeClr val="lt1"/>
              </a:solidFill>
            </a:rPr>
            <a:t>Heavy app that takes time to load</a:t>
          </a:r>
        </a:p>
      </dgm:t>
    </dgm:pt>
    <dgm:pt modelId="{A386FBDB-006C-4086-8B29-6F3996E4003B}" type="parTrans" cxnId="{347EBED7-AD96-4ED2-81ED-8F891A675D89}">
      <dgm:prSet/>
      <dgm:spPr/>
      <dgm:t>
        <a:bodyPr/>
        <a:lstStyle/>
        <a:p>
          <a:endParaRPr lang="en-US"/>
        </a:p>
      </dgm:t>
    </dgm:pt>
    <dgm:pt modelId="{58998FB1-AD19-4D47-9A5C-6250375487C3}" type="sibTrans" cxnId="{347EBED7-AD96-4ED2-81ED-8F891A675D89}">
      <dgm:prSet/>
      <dgm:spPr/>
      <dgm:t>
        <a:bodyPr/>
        <a:lstStyle/>
        <a:p>
          <a:endParaRPr lang="en-US"/>
        </a:p>
      </dgm:t>
    </dgm:pt>
    <dgm:pt modelId="{502DAC36-654B-6A4E-B9B8-FBF7BCDB1377}">
      <dgm:prSet/>
      <dgm:spPr>
        <a:solidFill>
          <a:srgbClr val="B05613">
            <a:alpha val="87843"/>
          </a:srgbClr>
        </a:solidFill>
      </dgm:spPr>
      <dgm:t>
        <a:bodyPr/>
        <a:lstStyle/>
        <a:p>
          <a:r>
            <a:rPr lang="en-US" dirty="0">
              <a:solidFill>
                <a:schemeClr val="lt1"/>
              </a:solidFill>
            </a:rPr>
            <a:t>Angular – Universal (</a:t>
          </a:r>
          <a:r>
            <a:rPr lang="en-US" dirty="0">
              <a:hlinkClick xmlns:r="http://schemas.openxmlformats.org/officeDocument/2006/relationships" r:id="rId4"/>
            </a:rPr>
            <a:t>https://angular.io/guide/universal</a:t>
          </a:r>
          <a:r>
            <a:rPr lang="en-US" dirty="0"/>
            <a:t> </a:t>
          </a:r>
          <a:r>
            <a:rPr lang="en-US" dirty="0">
              <a:solidFill>
                <a:schemeClr val="lt1"/>
              </a:solidFill>
            </a:rPr>
            <a:t>)</a:t>
          </a:r>
        </a:p>
      </dgm:t>
    </dgm:pt>
    <dgm:pt modelId="{4806890A-2EA7-764A-A8AA-DF67C3E5B52D}" type="parTrans" cxnId="{1CBEE5C2-E194-F74B-8A0F-5344A9A3FF8B}">
      <dgm:prSet/>
      <dgm:spPr/>
      <dgm:t>
        <a:bodyPr/>
        <a:lstStyle/>
        <a:p>
          <a:endParaRPr lang="en-GB"/>
        </a:p>
      </dgm:t>
    </dgm:pt>
    <dgm:pt modelId="{AE58AB6D-A44B-1044-934F-2B356A207448}" type="sibTrans" cxnId="{1CBEE5C2-E194-F74B-8A0F-5344A9A3FF8B}">
      <dgm:prSet/>
      <dgm:spPr/>
      <dgm:t>
        <a:bodyPr/>
        <a:lstStyle/>
        <a:p>
          <a:endParaRPr lang="en-GB"/>
        </a:p>
      </dgm:t>
    </dgm:pt>
    <dgm:pt modelId="{E7CDA1BE-FFB8-E74C-AA17-74D416D28DCB}">
      <dgm:prSet/>
      <dgm:spPr>
        <a:solidFill>
          <a:srgbClr val="B05613">
            <a:alpha val="87843"/>
          </a:srgbClr>
        </a:solidFill>
      </dgm:spPr>
      <dgm:t>
        <a:bodyPr/>
        <a:lstStyle/>
        <a:p>
          <a:r>
            <a:rPr lang="en-US" dirty="0">
              <a:solidFill>
                <a:schemeClr val="lt1"/>
              </a:solidFill>
            </a:rPr>
            <a:t>Render the shell of the application completely in the server and allow the client to load the rest</a:t>
          </a:r>
        </a:p>
      </dgm:t>
    </dgm:pt>
    <dgm:pt modelId="{C45D9C1D-9DDF-0349-9D99-B1693ECD4A10}" type="parTrans" cxnId="{7BCF2FA6-179E-294B-8823-5A30D56BC8D9}">
      <dgm:prSet/>
      <dgm:spPr/>
      <dgm:t>
        <a:bodyPr/>
        <a:lstStyle/>
        <a:p>
          <a:endParaRPr lang="en-GB"/>
        </a:p>
      </dgm:t>
    </dgm:pt>
    <dgm:pt modelId="{C4EA77BA-4AE6-564B-AF6B-FCDE27594245}" type="sibTrans" cxnId="{7BCF2FA6-179E-294B-8823-5A30D56BC8D9}">
      <dgm:prSet/>
      <dgm:spPr/>
      <dgm:t>
        <a:bodyPr/>
        <a:lstStyle/>
        <a:p>
          <a:endParaRPr lang="en-GB"/>
        </a:p>
      </dgm:t>
    </dgm:pt>
    <dgm:pt modelId="{4F77B6C9-49A5-EA4B-9444-CD5073901719}">
      <dgm:prSet/>
      <dgm:spPr>
        <a:solidFill>
          <a:srgbClr val="B05613">
            <a:alpha val="87843"/>
          </a:srgbClr>
        </a:solidFill>
      </dgm:spPr>
      <dgm:t>
        <a:bodyPr/>
        <a:lstStyle/>
        <a:p>
          <a:r>
            <a:rPr lang="en-GB" dirty="0">
              <a:solidFill>
                <a:schemeClr val="lt1"/>
              </a:solidFill>
              <a:hlinkClick xmlns:r="http://schemas.openxmlformats.org/officeDocument/2006/relationships" r:id="rId5"/>
            </a:rPr>
            <a:t>https://</a:t>
          </a:r>
          <a:r>
            <a:rPr lang="en-GB" dirty="0" err="1">
              <a:solidFill>
                <a:schemeClr val="lt1"/>
              </a:solidFill>
              <a:hlinkClick xmlns:r="http://schemas.openxmlformats.org/officeDocument/2006/relationships" r:id="rId5"/>
            </a:rPr>
            <a:t>angular.io</a:t>
          </a:r>
          <a:r>
            <a:rPr lang="en-GB" dirty="0">
              <a:solidFill>
                <a:schemeClr val="lt1"/>
              </a:solidFill>
              <a:hlinkClick xmlns:r="http://schemas.openxmlformats.org/officeDocument/2006/relationships" r:id="rId5"/>
            </a:rPr>
            <a:t>/guide/app-shell</a:t>
          </a:r>
          <a:endParaRPr lang="en-US" dirty="0">
            <a:solidFill>
              <a:schemeClr val="lt1"/>
            </a:solidFill>
          </a:endParaRPr>
        </a:p>
      </dgm:t>
    </dgm:pt>
    <dgm:pt modelId="{87CFB283-4D8D-4448-A0EC-40BC4639AC87}" type="parTrans" cxnId="{AFF819F9-AA78-0648-BC91-542D1D501A67}">
      <dgm:prSet/>
      <dgm:spPr/>
      <dgm:t>
        <a:bodyPr/>
        <a:lstStyle/>
        <a:p>
          <a:endParaRPr lang="en-GB"/>
        </a:p>
      </dgm:t>
    </dgm:pt>
    <dgm:pt modelId="{49E4F31A-70DA-2E47-9E45-AC7821B285AC}" type="sibTrans" cxnId="{AFF819F9-AA78-0648-BC91-542D1D501A67}">
      <dgm:prSet/>
      <dgm:spPr/>
      <dgm:t>
        <a:bodyPr/>
        <a:lstStyle/>
        <a:p>
          <a:endParaRPr lang="en-GB"/>
        </a:p>
      </dgm:t>
    </dgm:pt>
    <dgm:pt modelId="{BEC80B2D-44F2-D848-812D-9295BBAF9027}" type="pres">
      <dgm:prSet presAssocID="{4B71B030-DDEB-48E3-AF01-D4F5EE1C4080}" presName="diagram" presStyleCnt="0">
        <dgm:presLayoutVars>
          <dgm:dir/>
          <dgm:resizeHandles val="exact"/>
        </dgm:presLayoutVars>
      </dgm:prSet>
      <dgm:spPr/>
    </dgm:pt>
    <dgm:pt modelId="{9ECC3ACC-8D3A-D84B-B1D7-B31AB5310158}" type="pres">
      <dgm:prSet presAssocID="{7E8FCD2C-A85D-434D-9851-4363E24F680F}" presName="node" presStyleLbl="node1" presStyleIdx="0" presStyleCnt="4">
        <dgm:presLayoutVars>
          <dgm:bulletEnabled val="1"/>
        </dgm:presLayoutVars>
      </dgm:prSet>
      <dgm:spPr/>
    </dgm:pt>
    <dgm:pt modelId="{C9D6D988-657A-9348-88A8-80F44E03105B}" type="pres">
      <dgm:prSet presAssocID="{AF29E919-B3E9-4A75-B1FD-879322118C71}" presName="sibTrans" presStyleCnt="0"/>
      <dgm:spPr/>
    </dgm:pt>
    <dgm:pt modelId="{A5EE35CA-1B69-D04A-A44A-60EE7F572C26}" type="pres">
      <dgm:prSet presAssocID="{78901BFA-1AE8-41A5-AED1-9F5AEEB63EE8}" presName="node" presStyleLbl="node1" presStyleIdx="1" presStyleCnt="4">
        <dgm:presLayoutVars>
          <dgm:bulletEnabled val="1"/>
        </dgm:presLayoutVars>
      </dgm:prSet>
      <dgm:spPr/>
    </dgm:pt>
    <dgm:pt modelId="{3075CA1D-E24B-6149-A884-3E6AC9A4B65B}" type="pres">
      <dgm:prSet presAssocID="{46B9D224-D7A0-4E92-845A-272A8E54AD7A}" presName="sibTrans" presStyleCnt="0"/>
      <dgm:spPr/>
    </dgm:pt>
    <dgm:pt modelId="{3F7DD9BD-6FF8-6847-9F47-677CE9A3D9A1}" type="pres">
      <dgm:prSet presAssocID="{2EE73483-6C8B-48E0-9608-87848746BB37}" presName="node" presStyleLbl="node1" presStyleIdx="2" presStyleCnt="4" custLinFactNeighborY="-5367">
        <dgm:presLayoutVars>
          <dgm:bulletEnabled val="1"/>
        </dgm:presLayoutVars>
      </dgm:prSet>
      <dgm:spPr/>
    </dgm:pt>
    <dgm:pt modelId="{E194B6A0-1E43-474E-907B-5CBEE590D63F}" type="pres">
      <dgm:prSet presAssocID="{994C97A7-8321-4519-9096-2B0446951EE9}" presName="sibTrans" presStyleCnt="0"/>
      <dgm:spPr/>
    </dgm:pt>
    <dgm:pt modelId="{37018DDC-87DB-6149-9241-A7A8A044389F}" type="pres">
      <dgm:prSet presAssocID="{9E56F914-0AA7-4D2B-A8E1-E040F0657D9F}" presName="node" presStyleLbl="node1" presStyleIdx="3" presStyleCnt="4" custLinFactNeighborX="-678" custLinFactNeighborY="-5367">
        <dgm:presLayoutVars>
          <dgm:bulletEnabled val="1"/>
        </dgm:presLayoutVars>
      </dgm:prSet>
      <dgm:spPr/>
    </dgm:pt>
  </dgm:ptLst>
  <dgm:cxnLst>
    <dgm:cxn modelId="{FCD0250F-B0D1-4D4F-9608-4A568E11671C}" srcId="{4B71B030-DDEB-48E3-AF01-D4F5EE1C4080}" destId="{78901BFA-1AE8-41A5-AED1-9F5AEEB63EE8}" srcOrd="1" destOrd="0" parTransId="{FC406098-0FF0-43EE-B715-6E32E8C500A2}" sibTransId="{46B9D224-D7A0-4E92-845A-272A8E54AD7A}"/>
    <dgm:cxn modelId="{97E7C611-60CF-9241-B616-CD97296C87E8}" type="presOf" srcId="{E756545A-337A-4249-B4A3-E2B1946F8980}" destId="{9ECC3ACC-8D3A-D84B-B1D7-B31AB5310158}" srcOrd="0" destOrd="5" presId="urn:microsoft.com/office/officeart/2005/8/layout/default"/>
    <dgm:cxn modelId="{32E9CC11-C48C-E34C-9123-2959F8CDA95D}" type="presOf" srcId="{D29EEF1C-15FC-4210-93A8-19809823F420}" destId="{A5EE35CA-1B69-D04A-A44A-60EE7F572C26}" srcOrd="0" destOrd="5" presId="urn:microsoft.com/office/officeart/2005/8/layout/default"/>
    <dgm:cxn modelId="{4746951E-C3D1-4A89-915E-840AC043A71C}" srcId="{78901BFA-1AE8-41A5-AED1-9F5AEEB63EE8}" destId="{E08C8F4C-EB18-4CAF-B023-1BA71282EE45}" srcOrd="3" destOrd="0" parTransId="{950DA6BA-F4E3-4BFC-A4AB-B5ED44F2B4B4}" sibTransId="{31878CA4-936D-4FBD-9A17-33FDB19F23FB}"/>
    <dgm:cxn modelId="{0F1EDC1E-6BC5-C94A-AE4E-A6D8A3F4561E}" type="presOf" srcId="{4F77B6C9-49A5-EA4B-9444-CD5073901719}" destId="{3F7DD9BD-6FF8-6847-9F47-677CE9A3D9A1}" srcOrd="0" destOrd="3" presId="urn:microsoft.com/office/officeart/2005/8/layout/default"/>
    <dgm:cxn modelId="{4BAF911F-2723-7D47-BC0D-B9499676052B}" type="presOf" srcId="{9E56F914-0AA7-4D2B-A8E1-E040F0657D9F}" destId="{37018DDC-87DB-6149-9241-A7A8A044389F}" srcOrd="0" destOrd="0" presId="urn:microsoft.com/office/officeart/2005/8/layout/default"/>
    <dgm:cxn modelId="{99DCCE22-E594-1247-9786-196574410609}" type="presOf" srcId="{C47A1D4F-7851-4127-B11C-59AF54542D3A}" destId="{A5EE35CA-1B69-D04A-A44A-60EE7F572C26}" srcOrd="0" destOrd="6" presId="urn:microsoft.com/office/officeart/2005/8/layout/default"/>
    <dgm:cxn modelId="{7349B625-7D53-4D34-A8B8-F79DBA7A58A7}" srcId="{7E8FCD2C-A85D-434D-9851-4363E24F680F}" destId="{16F85AAB-0C35-48E3-A8F9-5A8E82D0FF39}" srcOrd="2" destOrd="0" parTransId="{05E965C0-1DF6-4828-9F50-9022C5766C67}" sibTransId="{CD5A58E8-994E-4602-9B80-2BA96BA7C328}"/>
    <dgm:cxn modelId="{145F4336-19BA-A845-839A-ED8CE1E9EE95}" type="presOf" srcId="{81699345-0F80-4903-8792-B5760120F186}" destId="{9ECC3ACC-8D3A-D84B-B1D7-B31AB5310158}" srcOrd="0" destOrd="2" presId="urn:microsoft.com/office/officeart/2005/8/layout/default"/>
    <dgm:cxn modelId="{451CEC36-54E2-4F0A-95D1-937E5333D8F4}" srcId="{7E8FCD2C-A85D-434D-9851-4363E24F680F}" destId="{DE117D2B-D25D-4DB7-842E-53036CDC2D9A}" srcOrd="0" destOrd="0" parTransId="{AEB044CC-CD74-4CAA-A55A-EEEEC0A42543}" sibTransId="{F84980DD-944D-49E5-808C-6790550DABC2}"/>
    <dgm:cxn modelId="{243C023D-F8CB-C247-BF5E-5BFAA050C369}" type="presOf" srcId="{7E8FCD2C-A85D-434D-9851-4363E24F680F}" destId="{9ECC3ACC-8D3A-D84B-B1D7-B31AB5310158}" srcOrd="0" destOrd="0" presId="urn:microsoft.com/office/officeart/2005/8/layout/default"/>
    <dgm:cxn modelId="{E4C5013E-97F0-704D-AFDA-059939B5DA03}" type="presOf" srcId="{DE117D2B-D25D-4DB7-842E-53036CDC2D9A}" destId="{9ECC3ACC-8D3A-D84B-B1D7-B31AB5310158}" srcOrd="0" destOrd="1" presId="urn:microsoft.com/office/officeart/2005/8/layout/default"/>
    <dgm:cxn modelId="{0C630450-4C27-6242-86AC-BFAFAA76ACAC}" type="presOf" srcId="{E08C8F4C-EB18-4CAF-B023-1BA71282EE45}" destId="{A5EE35CA-1B69-D04A-A44A-60EE7F572C26}" srcOrd="0" destOrd="7" presId="urn:microsoft.com/office/officeart/2005/8/layout/default"/>
    <dgm:cxn modelId="{A2A48750-AA36-A94D-89F6-D9613B2F3442}" type="presOf" srcId="{F0896038-9D50-4C7A-8625-5A1609251792}" destId="{9ECC3ACC-8D3A-D84B-B1D7-B31AB5310158}" srcOrd="0" destOrd="4" presId="urn:microsoft.com/office/officeart/2005/8/layout/default"/>
    <dgm:cxn modelId="{0190AA6C-F87C-4C5E-ABC3-749E5C220BA6}" srcId="{16F85AAB-0C35-48E3-A8F9-5A8E82D0FF39}" destId="{F0896038-9D50-4C7A-8625-5A1609251792}" srcOrd="0" destOrd="0" parTransId="{5203E7D0-2D1D-4B02-B7DE-061F376A1FD9}" sibTransId="{05237FEF-2AC1-4B58-9DAD-E59F60A9F450}"/>
    <dgm:cxn modelId="{0147B86E-1579-4675-88CD-7BE98BF9D649}" srcId="{78901BFA-1AE8-41A5-AED1-9F5AEEB63EE8}" destId="{EC7BD468-4A43-4B3D-94F7-7A4DF6D5862B}" srcOrd="1" destOrd="0" parTransId="{A127398B-400E-41AD-B58C-436E83E5EBF2}" sibTransId="{512E0585-68EF-4DCE-BE93-8AFCCE626DE6}"/>
    <dgm:cxn modelId="{C5FD447A-D7F6-7F41-8D51-EA9856E34213}" type="presOf" srcId="{6C25FBDD-CFBE-4FB8-A91F-57683B54CC7D}" destId="{3F7DD9BD-6FF8-6847-9F47-677CE9A3D9A1}" srcOrd="0" destOrd="2" presId="urn:microsoft.com/office/officeart/2005/8/layout/default"/>
    <dgm:cxn modelId="{860BA284-8663-45F6-AD19-809DF53817D6}" srcId="{7E8FCD2C-A85D-434D-9851-4363E24F680F}" destId="{E756545A-337A-4249-B4A3-E2B1946F8980}" srcOrd="3" destOrd="0" parTransId="{019668DF-E021-4C3F-8DF0-26E047180FFE}" sibTransId="{63414A4D-0DA8-440F-B675-12F9026A5E16}"/>
    <dgm:cxn modelId="{1DA18787-CFBD-498D-9495-029B9C8F975E}" srcId="{4B71B030-DDEB-48E3-AF01-D4F5EE1C4080}" destId="{2EE73483-6C8B-48E0-9608-87848746BB37}" srcOrd="2" destOrd="0" parTransId="{FDDDAC06-02B9-4439-9E74-968E839CDC04}" sibTransId="{994C97A7-8321-4519-9096-2B0446951EE9}"/>
    <dgm:cxn modelId="{667E2388-C1B4-44F0-880E-7B853EABCFB3}" srcId="{EC7BD468-4A43-4B3D-94F7-7A4DF6D5862B}" destId="{FEC9D78D-C730-4B48-A671-15C340B1308C}" srcOrd="0" destOrd="0" parTransId="{5597BC70-61CE-41A2-BA2D-BE720EF7BEFE}" sibTransId="{529AD4EF-0183-475F-8D5D-05ACB1918808}"/>
    <dgm:cxn modelId="{5050E389-F55F-4A22-AEEB-4F2F824E153F}" srcId="{4B71B030-DDEB-48E3-AF01-D4F5EE1C4080}" destId="{7E8FCD2C-A85D-434D-9851-4363E24F680F}" srcOrd="0" destOrd="0" parTransId="{ADEC7666-E263-41A6-9E34-DE1E8C2B117F}" sibTransId="{AF29E919-B3E9-4A75-B1FD-879322118C71}"/>
    <dgm:cxn modelId="{F456C68E-94B9-E042-9E02-B6DFA8D1011F}" type="presOf" srcId="{2EE73483-6C8B-48E0-9608-87848746BB37}" destId="{3F7DD9BD-6FF8-6847-9F47-677CE9A3D9A1}" srcOrd="0" destOrd="0" presId="urn:microsoft.com/office/officeart/2005/8/layout/default"/>
    <dgm:cxn modelId="{E246D491-6519-3D40-A5F9-6A9B839DEF84}" type="presOf" srcId="{16F85AAB-0C35-48E3-A8F9-5A8E82D0FF39}" destId="{9ECC3ACC-8D3A-D84B-B1D7-B31AB5310158}" srcOrd="0" destOrd="3" presId="urn:microsoft.com/office/officeart/2005/8/layout/default"/>
    <dgm:cxn modelId="{D546A398-2820-3042-A8B3-B11806D07377}" type="presOf" srcId="{310D6CA8-7C1A-48B4-80DA-F1C764583EBB}" destId="{A5EE35CA-1B69-D04A-A44A-60EE7F572C26}" srcOrd="0" destOrd="1" presId="urn:microsoft.com/office/officeart/2005/8/layout/default"/>
    <dgm:cxn modelId="{8A38A199-1D4D-4B48-BB1D-0B3BE8034D99}" srcId="{4B71B030-DDEB-48E3-AF01-D4F5EE1C4080}" destId="{9E56F914-0AA7-4D2B-A8E1-E040F0657D9F}" srcOrd="3" destOrd="0" parTransId="{17B1AFC4-EF53-4613-965B-6D6C9B516628}" sibTransId="{B7DC06F1-06BA-46AF-80D9-004D79FF7729}"/>
    <dgm:cxn modelId="{B8E2F59C-B1D3-004D-A286-65A2D5EEA91B}" type="presOf" srcId="{28F5F6EE-63E1-495F-86E5-ED286CD9DD3E}" destId="{37018DDC-87DB-6149-9241-A7A8A044389F}" srcOrd="0" destOrd="2" presId="urn:microsoft.com/office/officeart/2005/8/layout/default"/>
    <dgm:cxn modelId="{0FDDC39F-E3D4-41CF-8254-118512E72E5D}" srcId="{78901BFA-1AE8-41A5-AED1-9F5AEEB63EE8}" destId="{C47A1D4F-7851-4127-B11C-59AF54542D3A}" srcOrd="2" destOrd="0" parTransId="{F0BDAAC6-FB20-4308-B527-E124E78DBC45}" sibTransId="{0712AE2B-1F29-4DB4-A067-E203FCE6DCAB}"/>
    <dgm:cxn modelId="{0E7870A0-996B-6A4A-A60F-8094B4665A47}" type="presOf" srcId="{78901BFA-1AE8-41A5-AED1-9F5AEEB63EE8}" destId="{A5EE35CA-1B69-D04A-A44A-60EE7F572C26}" srcOrd="0" destOrd="0" presId="urn:microsoft.com/office/officeart/2005/8/layout/default"/>
    <dgm:cxn modelId="{883C0AA2-43C4-7C4E-ABBE-9240A9CCD39E}" type="presOf" srcId="{E7CDA1BE-FFB8-E74C-AA17-74D416D28DCB}" destId="{3F7DD9BD-6FF8-6847-9F47-677CE9A3D9A1}" srcOrd="0" destOrd="1" presId="urn:microsoft.com/office/officeart/2005/8/layout/default"/>
    <dgm:cxn modelId="{7BDDCDA5-1389-416E-ADDF-1F888644457A}" srcId="{EC7BD468-4A43-4B3D-94F7-7A4DF6D5862B}" destId="{FFEADF2E-5A7A-4A10-B5D6-79949D7CE2D9}" srcOrd="1" destOrd="0" parTransId="{BDD5DDD5-32E9-4DC9-A8AA-98301B996D6F}" sibTransId="{8A5ECB04-8555-44A0-8338-853BB9764CCC}"/>
    <dgm:cxn modelId="{7BCF2FA6-179E-294B-8823-5A30D56BC8D9}" srcId="{2EE73483-6C8B-48E0-9608-87848746BB37}" destId="{E7CDA1BE-FFB8-E74C-AA17-74D416D28DCB}" srcOrd="0" destOrd="0" parTransId="{C45D9C1D-9DDF-0349-9D99-B1693ECD4A10}" sibTransId="{C4EA77BA-4AE6-564B-AF6B-FCDE27594245}"/>
    <dgm:cxn modelId="{EBCC1DAF-49E6-4CC3-AA19-B4311D38F292}" srcId="{78901BFA-1AE8-41A5-AED1-9F5AEEB63EE8}" destId="{310D6CA8-7C1A-48B4-80DA-F1C764583EBB}" srcOrd="0" destOrd="0" parTransId="{020BEECE-EC96-406D-9399-64D4B544F419}" sibTransId="{F2F08DA9-8660-4758-8152-05FE3F61A56D}"/>
    <dgm:cxn modelId="{60EC4CAF-2D03-4D1B-AE0B-DE2575991C5E}" srcId="{7E8FCD2C-A85D-434D-9851-4363E24F680F}" destId="{81699345-0F80-4903-8792-B5760120F186}" srcOrd="1" destOrd="0" parTransId="{59AFBB07-7CC5-4A2D-A965-DA563BD957CB}" sibTransId="{C1FB763A-59A6-4DA4-B99C-7A1531E14503}"/>
    <dgm:cxn modelId="{0171A4AF-77C1-484F-8AFB-F1B0AB623784}" type="presOf" srcId="{502DAC36-654B-6A4E-B9B8-FBF7BCDB1377}" destId="{A5EE35CA-1B69-D04A-A44A-60EE7F572C26}" srcOrd="0" destOrd="8" presId="urn:microsoft.com/office/officeart/2005/8/layout/default"/>
    <dgm:cxn modelId="{1FC148B1-C18E-43E4-8758-B607EBB6840D}" srcId="{EC7BD468-4A43-4B3D-94F7-7A4DF6D5862B}" destId="{D29EEF1C-15FC-4210-93A8-19809823F420}" srcOrd="2" destOrd="0" parTransId="{C08A5773-FBB7-451A-9742-A38A2A2D1D70}" sibTransId="{BE5F16A9-436F-477D-B42B-B4279975EC97}"/>
    <dgm:cxn modelId="{02BC86BB-B86E-4243-A396-0113F5D3770D}" type="presOf" srcId="{4B71B030-DDEB-48E3-AF01-D4F5EE1C4080}" destId="{BEC80B2D-44F2-D848-812D-9295BBAF9027}" srcOrd="0" destOrd="0" presId="urn:microsoft.com/office/officeart/2005/8/layout/default"/>
    <dgm:cxn modelId="{1CBEE5C2-E194-F74B-8A0F-5344A9A3FF8B}" srcId="{78901BFA-1AE8-41A5-AED1-9F5AEEB63EE8}" destId="{502DAC36-654B-6A4E-B9B8-FBF7BCDB1377}" srcOrd="4" destOrd="0" parTransId="{4806890A-2EA7-764A-A8AA-DF67C3E5B52D}" sibTransId="{AE58AB6D-A44B-1044-934F-2B356A207448}"/>
    <dgm:cxn modelId="{347EBED7-AD96-4ED2-81ED-8F891A675D89}" srcId="{9E56F914-0AA7-4D2B-A8E1-E040F0657D9F}" destId="{28F5F6EE-63E1-495F-86E5-ED286CD9DD3E}" srcOrd="1" destOrd="0" parTransId="{A386FBDB-006C-4086-8B29-6F3996E4003B}" sibTransId="{58998FB1-AD19-4D47-9A5C-6250375487C3}"/>
    <dgm:cxn modelId="{025A49E0-AF22-EC4A-86B5-D34216007432}" type="presOf" srcId="{1360CB58-DAAC-4F7C-8101-33C9F6A57AF2}" destId="{37018DDC-87DB-6149-9241-A7A8A044389F}" srcOrd="0" destOrd="1" presId="urn:microsoft.com/office/officeart/2005/8/layout/default"/>
    <dgm:cxn modelId="{4A4B62EC-4505-410D-8108-6C7D738DFF22}" srcId="{2EE73483-6C8B-48E0-9608-87848746BB37}" destId="{6C25FBDD-CFBE-4FB8-A91F-57683B54CC7D}" srcOrd="1" destOrd="0" parTransId="{0DB8215C-E639-41D6-99A3-338D6294C754}" sibTransId="{B941DF08-16C3-4162-898A-54268C5AA1C4}"/>
    <dgm:cxn modelId="{89EFE0F0-1B66-CE44-9F1D-D694D1830F22}" type="presOf" srcId="{EC7BD468-4A43-4B3D-94F7-7A4DF6D5862B}" destId="{A5EE35CA-1B69-D04A-A44A-60EE7F572C26}" srcOrd="0" destOrd="2" presId="urn:microsoft.com/office/officeart/2005/8/layout/default"/>
    <dgm:cxn modelId="{D5E8E5F4-BD42-4C47-889B-9E5DCCBE39B5}" type="presOf" srcId="{FEC9D78D-C730-4B48-A671-15C340B1308C}" destId="{A5EE35CA-1B69-D04A-A44A-60EE7F572C26}" srcOrd="0" destOrd="3" presId="urn:microsoft.com/office/officeart/2005/8/layout/default"/>
    <dgm:cxn modelId="{AFF819F9-AA78-0648-BC91-542D1D501A67}" srcId="{2EE73483-6C8B-48E0-9608-87848746BB37}" destId="{4F77B6C9-49A5-EA4B-9444-CD5073901719}" srcOrd="2" destOrd="0" parTransId="{87CFB283-4D8D-4448-A0EC-40BC4639AC87}" sibTransId="{49E4F31A-70DA-2E47-9E45-AC7821B285AC}"/>
    <dgm:cxn modelId="{2229FFF9-8399-3A4B-9CC7-779FAA57187D}" type="presOf" srcId="{FFEADF2E-5A7A-4A10-B5D6-79949D7CE2D9}" destId="{A5EE35CA-1B69-D04A-A44A-60EE7F572C26}" srcOrd="0" destOrd="4" presId="urn:microsoft.com/office/officeart/2005/8/layout/default"/>
    <dgm:cxn modelId="{6C6D8FFC-3971-4673-BBC4-5D1392A898D4}" srcId="{9E56F914-0AA7-4D2B-A8E1-E040F0657D9F}" destId="{1360CB58-DAAC-4F7C-8101-33C9F6A57AF2}" srcOrd="0" destOrd="0" parTransId="{6F9D6AE3-7C36-4C6F-984A-89C72862F4BE}" sibTransId="{E7D8FFD4-C01C-43C8-9A95-A3B33B58EE6A}"/>
    <dgm:cxn modelId="{F0D65F62-1B6B-F74B-9E05-229FDDB0BDD3}" type="presParOf" srcId="{BEC80B2D-44F2-D848-812D-9295BBAF9027}" destId="{9ECC3ACC-8D3A-D84B-B1D7-B31AB5310158}" srcOrd="0" destOrd="0" presId="urn:microsoft.com/office/officeart/2005/8/layout/default"/>
    <dgm:cxn modelId="{DD46566B-FCF6-EE45-AA8E-33267100AED6}" type="presParOf" srcId="{BEC80B2D-44F2-D848-812D-9295BBAF9027}" destId="{C9D6D988-657A-9348-88A8-80F44E03105B}" srcOrd="1" destOrd="0" presId="urn:microsoft.com/office/officeart/2005/8/layout/default"/>
    <dgm:cxn modelId="{7C6F543B-7EB4-124E-A965-02EB4CEBE7F1}" type="presParOf" srcId="{BEC80B2D-44F2-D848-812D-9295BBAF9027}" destId="{A5EE35CA-1B69-D04A-A44A-60EE7F572C26}" srcOrd="2" destOrd="0" presId="urn:microsoft.com/office/officeart/2005/8/layout/default"/>
    <dgm:cxn modelId="{4F789FB9-36A4-E74F-BCED-8CA2E669B6A4}" type="presParOf" srcId="{BEC80B2D-44F2-D848-812D-9295BBAF9027}" destId="{3075CA1D-E24B-6149-A884-3E6AC9A4B65B}" srcOrd="3" destOrd="0" presId="urn:microsoft.com/office/officeart/2005/8/layout/default"/>
    <dgm:cxn modelId="{83DED7A0-E18F-314A-BC69-34D39AFC4AF8}" type="presParOf" srcId="{BEC80B2D-44F2-D848-812D-9295BBAF9027}" destId="{3F7DD9BD-6FF8-6847-9F47-677CE9A3D9A1}" srcOrd="4" destOrd="0" presId="urn:microsoft.com/office/officeart/2005/8/layout/default"/>
    <dgm:cxn modelId="{5C199C33-82EE-1F46-9B91-8BA28111C7BC}" type="presParOf" srcId="{BEC80B2D-44F2-D848-812D-9295BBAF9027}" destId="{E194B6A0-1E43-474E-907B-5CBEE590D63F}" srcOrd="5" destOrd="0" presId="urn:microsoft.com/office/officeart/2005/8/layout/default"/>
    <dgm:cxn modelId="{769E46D1-BB1C-424B-9A69-BA1E743D9440}" type="presParOf" srcId="{BEC80B2D-44F2-D848-812D-9295BBAF9027}" destId="{37018DDC-87DB-6149-9241-A7A8A044389F}" srcOrd="6"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B4124-FA81-424A-8299-1FCD861CCFBE}">
      <dsp:nvSpPr>
        <dsp:cNvPr id="0" name=""/>
        <dsp:cNvSpPr/>
      </dsp:nvSpPr>
      <dsp:spPr>
        <a:xfrm>
          <a:off x="4106" y="60594"/>
          <a:ext cx="2469101" cy="82502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IN" sz="2300" kern="1200" dirty="0"/>
            <a:t>Short overview</a:t>
          </a:r>
          <a:endParaRPr lang="en-GB" sz="2300" kern="1200" dirty="0"/>
        </a:p>
      </dsp:txBody>
      <dsp:txXfrm>
        <a:off x="4106" y="60594"/>
        <a:ext cx="2469101" cy="825020"/>
      </dsp:txXfrm>
    </dsp:sp>
    <dsp:sp modelId="{69CDF4E4-BAFD-2F49-B58B-C8A2A2205E86}">
      <dsp:nvSpPr>
        <dsp:cNvPr id="0" name=""/>
        <dsp:cNvSpPr/>
      </dsp:nvSpPr>
      <dsp:spPr>
        <a:xfrm>
          <a:off x="4106" y="885614"/>
          <a:ext cx="2469101" cy="28173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Fundamental structures of a software system</a:t>
          </a:r>
        </a:p>
        <a:p>
          <a:pPr marL="228600" lvl="1" indent="-228600" algn="l" defTabSz="1022350">
            <a:lnSpc>
              <a:spcPct val="90000"/>
            </a:lnSpc>
            <a:spcBef>
              <a:spcPct val="0"/>
            </a:spcBef>
            <a:spcAft>
              <a:spcPct val="15000"/>
            </a:spcAft>
            <a:buChar char="•"/>
          </a:pPr>
          <a:r>
            <a:rPr lang="en-IN" sz="2300" kern="1200" dirty="0"/>
            <a:t>The architecture of a software system is a metaphor, analogous to the architecture of a building</a:t>
          </a:r>
        </a:p>
        <a:p>
          <a:pPr marL="228600" lvl="1" indent="-228600" algn="l" defTabSz="1022350">
            <a:lnSpc>
              <a:spcPct val="90000"/>
            </a:lnSpc>
            <a:spcBef>
              <a:spcPct val="0"/>
            </a:spcBef>
            <a:spcAft>
              <a:spcPct val="15000"/>
            </a:spcAft>
            <a:buChar char="•"/>
          </a:pPr>
          <a:r>
            <a:rPr lang="en-IN" sz="2300" kern="1200"/>
            <a:t>Blueprint for the system</a:t>
          </a:r>
          <a:endParaRPr lang="en-US" sz="2300" kern="1200" dirty="0"/>
        </a:p>
      </dsp:txBody>
      <dsp:txXfrm>
        <a:off x="4106" y="885614"/>
        <a:ext cx="2469101" cy="2817399"/>
      </dsp:txXfrm>
    </dsp:sp>
    <dsp:sp modelId="{9BEDAD79-D60C-9148-BA08-30DDECA438F0}">
      <dsp:nvSpPr>
        <dsp:cNvPr id="0" name=""/>
        <dsp:cNvSpPr/>
      </dsp:nvSpPr>
      <dsp:spPr>
        <a:xfrm>
          <a:off x="2818881" y="60594"/>
          <a:ext cx="2469101" cy="82502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b="1" kern="1200" dirty="0"/>
            <a:t>Coding - HTML architecture</a:t>
          </a:r>
          <a:endParaRPr lang="en-US" sz="2300" kern="1200" dirty="0"/>
        </a:p>
      </dsp:txBody>
      <dsp:txXfrm>
        <a:off x="2818881" y="60594"/>
        <a:ext cx="2469101" cy="825020"/>
      </dsp:txXfrm>
    </dsp:sp>
    <dsp:sp modelId="{0B0718BE-18F3-0848-A43C-186AAA2D926B}">
      <dsp:nvSpPr>
        <dsp:cNvPr id="0" name=""/>
        <dsp:cNvSpPr/>
      </dsp:nvSpPr>
      <dsp:spPr>
        <a:xfrm>
          <a:off x="2818881" y="885614"/>
          <a:ext cx="2469101" cy="28173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Declarative VS imperative programming styles for modifying the DOM</a:t>
          </a:r>
          <a:endParaRPr lang="en-US" sz="2300" kern="1200" dirty="0"/>
        </a:p>
        <a:p>
          <a:pPr marL="228600" lvl="1" indent="-228600" algn="l" defTabSz="1022350">
            <a:lnSpc>
              <a:spcPct val="90000"/>
            </a:lnSpc>
            <a:spcBef>
              <a:spcPct val="0"/>
            </a:spcBef>
            <a:spcAft>
              <a:spcPct val="15000"/>
            </a:spcAft>
            <a:buChar char="•"/>
          </a:pPr>
          <a:r>
            <a:rPr lang="en-IN" sz="2300" kern="1200" dirty="0"/>
            <a:t>Client Vs Server-side rendering</a:t>
          </a:r>
          <a:endParaRPr lang="en-US" sz="2300" kern="1200" dirty="0"/>
        </a:p>
      </dsp:txBody>
      <dsp:txXfrm>
        <a:off x="2818881" y="885614"/>
        <a:ext cx="2469101" cy="2817399"/>
      </dsp:txXfrm>
    </dsp:sp>
    <dsp:sp modelId="{A9EE1D98-32CD-934F-8EA4-A446D851C7CA}">
      <dsp:nvSpPr>
        <dsp:cNvPr id="0" name=""/>
        <dsp:cNvSpPr/>
      </dsp:nvSpPr>
      <dsp:spPr>
        <a:xfrm>
          <a:off x="5633657" y="60594"/>
          <a:ext cx="2469101" cy="82502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b="1" kern="1200" dirty="0"/>
            <a:t>Coding - CSS architecture</a:t>
          </a:r>
          <a:endParaRPr lang="en-US" sz="2300" kern="1200" dirty="0"/>
        </a:p>
      </dsp:txBody>
      <dsp:txXfrm>
        <a:off x="5633657" y="60594"/>
        <a:ext cx="2469101" cy="825020"/>
      </dsp:txXfrm>
    </dsp:sp>
    <dsp:sp modelId="{480C99D2-A4F2-5040-8B5E-F36650D83E88}">
      <dsp:nvSpPr>
        <dsp:cNvPr id="0" name=""/>
        <dsp:cNvSpPr/>
      </dsp:nvSpPr>
      <dsp:spPr>
        <a:xfrm>
          <a:off x="5633657" y="885614"/>
          <a:ext cx="2469101" cy="281739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a:t>CSS in JS</a:t>
          </a:r>
          <a:endParaRPr lang="en-US" sz="2300" kern="1200"/>
        </a:p>
        <a:p>
          <a:pPr marL="228600" lvl="1" indent="-228600" algn="l" defTabSz="1022350">
            <a:lnSpc>
              <a:spcPct val="90000"/>
            </a:lnSpc>
            <a:spcBef>
              <a:spcPct val="0"/>
            </a:spcBef>
            <a:spcAft>
              <a:spcPct val="15000"/>
            </a:spcAft>
            <a:buChar char="•"/>
          </a:pPr>
          <a:r>
            <a:rPr lang="en-IN" sz="2300" kern="1200"/>
            <a:t>Inverted triangle CSS</a:t>
          </a:r>
          <a:endParaRPr lang="en-US" sz="2300" kern="1200"/>
        </a:p>
        <a:p>
          <a:pPr marL="228600" lvl="1" indent="-228600" algn="l" defTabSz="1022350">
            <a:lnSpc>
              <a:spcPct val="90000"/>
            </a:lnSpc>
            <a:spcBef>
              <a:spcPct val="0"/>
            </a:spcBef>
            <a:spcAft>
              <a:spcPct val="15000"/>
            </a:spcAft>
            <a:buChar char="•"/>
          </a:pPr>
          <a:r>
            <a:rPr lang="en-IN" sz="2300" kern="1200" dirty="0"/>
            <a:t>CSS </a:t>
          </a:r>
          <a:r>
            <a:rPr lang="en-IN" sz="2300" kern="1200" dirty="0" err="1"/>
            <a:t>preprocessors</a:t>
          </a:r>
          <a:r>
            <a:rPr lang="en-IN" sz="2300" kern="1200" dirty="0"/>
            <a:t>. …..</a:t>
          </a:r>
          <a:endParaRPr lang="en-US" sz="2300" kern="1200" dirty="0"/>
        </a:p>
      </dsp:txBody>
      <dsp:txXfrm>
        <a:off x="5633657" y="885614"/>
        <a:ext cx="2469101" cy="2817399"/>
      </dsp:txXfrm>
    </dsp:sp>
    <dsp:sp modelId="{EC419450-24A6-9245-8703-14AF459B9160}">
      <dsp:nvSpPr>
        <dsp:cNvPr id="0" name=""/>
        <dsp:cNvSpPr/>
      </dsp:nvSpPr>
      <dsp:spPr>
        <a:xfrm>
          <a:off x="8448432" y="60594"/>
          <a:ext cx="2469101" cy="82502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b="1" kern="1200" dirty="0"/>
            <a:t>Coding - </a:t>
          </a:r>
          <a:r>
            <a:rPr lang="en-IN" sz="2300" b="1" kern="1200" dirty="0" err="1"/>
            <a:t>Javascript</a:t>
          </a:r>
          <a:r>
            <a:rPr lang="en-IN" sz="2300" b="1" kern="1200" dirty="0"/>
            <a:t>/Typescript architecture</a:t>
          </a:r>
          <a:endParaRPr lang="en-US" sz="2300" kern="1200" dirty="0"/>
        </a:p>
      </dsp:txBody>
      <dsp:txXfrm>
        <a:off x="8448432" y="60594"/>
        <a:ext cx="2469101" cy="825020"/>
      </dsp:txXfrm>
    </dsp:sp>
    <dsp:sp modelId="{6B7F9EFC-D4DD-0241-8C8C-DF204868AA9C}">
      <dsp:nvSpPr>
        <dsp:cNvPr id="0" name=""/>
        <dsp:cNvSpPr/>
      </dsp:nvSpPr>
      <dsp:spPr>
        <a:xfrm>
          <a:off x="8448432" y="885614"/>
          <a:ext cx="2469101" cy="28173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a:t>JavaScript Modules / Lazy-loading</a:t>
          </a:r>
          <a:endParaRPr lang="en-US" sz="2300" kern="1200"/>
        </a:p>
        <a:p>
          <a:pPr marL="228600" lvl="1" indent="-228600" algn="l" defTabSz="1022350">
            <a:lnSpc>
              <a:spcPct val="90000"/>
            </a:lnSpc>
            <a:spcBef>
              <a:spcPct val="0"/>
            </a:spcBef>
            <a:spcAft>
              <a:spcPct val="15000"/>
            </a:spcAft>
            <a:buChar char="•"/>
          </a:pPr>
          <a:r>
            <a:rPr lang="en-IN" sz="2300" kern="1200" dirty="0"/>
            <a:t>DOM Diffing &amp; Patching</a:t>
          </a:r>
          <a:endParaRPr lang="en-US" sz="2300" kern="1200" dirty="0"/>
        </a:p>
        <a:p>
          <a:pPr marL="228600" lvl="1" indent="-228600" algn="l" defTabSz="1022350">
            <a:lnSpc>
              <a:spcPct val="90000"/>
            </a:lnSpc>
            <a:spcBef>
              <a:spcPct val="0"/>
            </a:spcBef>
            <a:spcAft>
              <a:spcPct val="15000"/>
            </a:spcAft>
            <a:buChar char="•"/>
          </a:pPr>
          <a:r>
            <a:rPr lang="en-IN" sz="2300" kern="1200"/>
            <a:t>Asyncronous programming</a:t>
          </a:r>
          <a:endParaRPr lang="en-US" sz="2300" kern="1200"/>
        </a:p>
        <a:p>
          <a:pPr marL="228600" lvl="1" indent="-228600" algn="l" defTabSz="1022350">
            <a:lnSpc>
              <a:spcPct val="90000"/>
            </a:lnSpc>
            <a:spcBef>
              <a:spcPct val="0"/>
            </a:spcBef>
            <a:spcAft>
              <a:spcPct val="15000"/>
            </a:spcAft>
            <a:buChar char="•"/>
          </a:pPr>
          <a:r>
            <a:rPr lang="en-IN" sz="2300" kern="1200"/>
            <a:t>Routing</a:t>
          </a:r>
          <a:endParaRPr lang="en-US" sz="2300" kern="1200"/>
        </a:p>
        <a:p>
          <a:pPr marL="228600" lvl="1" indent="-228600" algn="l" defTabSz="1022350">
            <a:lnSpc>
              <a:spcPct val="90000"/>
            </a:lnSpc>
            <a:spcBef>
              <a:spcPct val="0"/>
            </a:spcBef>
            <a:spcAft>
              <a:spcPct val="15000"/>
            </a:spcAft>
            <a:buChar char="•"/>
          </a:pPr>
          <a:r>
            <a:rPr lang="en-IN" sz="2300" kern="1200" dirty="0"/>
            <a:t>State management</a:t>
          </a:r>
          <a:endParaRPr lang="en-US" sz="2300" kern="1200" dirty="0"/>
        </a:p>
        <a:p>
          <a:pPr marL="228600" lvl="1" indent="-228600" algn="l" defTabSz="1022350">
            <a:lnSpc>
              <a:spcPct val="90000"/>
            </a:lnSpc>
            <a:spcBef>
              <a:spcPct val="0"/>
            </a:spcBef>
            <a:spcAft>
              <a:spcPct val="15000"/>
            </a:spcAft>
            <a:buChar char="•"/>
          </a:pPr>
          <a:r>
            <a:rPr lang="en-IN" sz="2300" kern="1200" dirty="0"/>
            <a:t>Micro Frontends …..</a:t>
          </a:r>
          <a:endParaRPr lang="en-US" sz="2300" kern="1200" dirty="0"/>
        </a:p>
      </dsp:txBody>
      <dsp:txXfrm>
        <a:off x="8448432" y="885614"/>
        <a:ext cx="2469101" cy="2817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3ACC-8D3A-D84B-B1D7-B31AB5310158}">
      <dsp:nvSpPr>
        <dsp:cNvPr id="0" name=""/>
        <dsp:cNvSpPr/>
      </dsp:nvSpPr>
      <dsp:spPr>
        <a:xfrm>
          <a:off x="1977344" y="3693"/>
          <a:ext cx="3695008" cy="2217004"/>
        </a:xfrm>
        <a:prstGeom prst="rect">
          <a:avLst/>
        </a:prstGeom>
        <a:solidFill>
          <a:srgbClr val="B05613">
            <a:alpha val="8784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solidFill>
                <a:schemeClr val="lt1"/>
              </a:solidFill>
            </a:rPr>
            <a:t>Client-Side</a:t>
          </a:r>
        </a:p>
        <a:p>
          <a:pPr marL="114300" lvl="1" indent="-114300" algn="l" defTabSz="577850">
            <a:lnSpc>
              <a:spcPct val="90000"/>
            </a:lnSpc>
            <a:spcBef>
              <a:spcPct val="0"/>
            </a:spcBef>
            <a:spcAft>
              <a:spcPct val="15000"/>
            </a:spcAft>
            <a:buChar char="•"/>
          </a:pPr>
          <a:r>
            <a:rPr lang="en-US" sz="1300" kern="1200" dirty="0">
              <a:solidFill>
                <a:schemeClr val="lt1"/>
              </a:solidFill>
            </a:rPr>
            <a:t>DOM and styling is not available at app load, only rendering logic is fetched</a:t>
          </a:r>
        </a:p>
        <a:p>
          <a:pPr marL="114300" lvl="1" indent="-114300" algn="l" defTabSz="577850">
            <a:lnSpc>
              <a:spcPct val="90000"/>
            </a:lnSpc>
            <a:spcBef>
              <a:spcPct val="0"/>
            </a:spcBef>
            <a:spcAft>
              <a:spcPct val="15000"/>
            </a:spcAft>
            <a:buChar char="•"/>
          </a:pPr>
          <a:r>
            <a:rPr lang="en-US" sz="1300" kern="1200" dirty="0">
              <a:solidFill>
                <a:schemeClr val="lt1"/>
              </a:solidFill>
            </a:rPr>
            <a:t>Code fetched renders the UI</a:t>
          </a:r>
        </a:p>
        <a:p>
          <a:pPr marL="114300" lvl="1" indent="-114300" algn="l" defTabSz="577850">
            <a:lnSpc>
              <a:spcPct val="90000"/>
            </a:lnSpc>
            <a:spcBef>
              <a:spcPct val="0"/>
            </a:spcBef>
            <a:spcAft>
              <a:spcPct val="15000"/>
            </a:spcAft>
            <a:buChar char="•"/>
          </a:pPr>
          <a:r>
            <a:rPr lang="en-US" sz="1300" kern="1200">
              <a:solidFill>
                <a:schemeClr val="lt1"/>
              </a:solidFill>
            </a:rPr>
            <a:t>Pros</a:t>
          </a:r>
        </a:p>
        <a:p>
          <a:pPr marL="228600" lvl="2" indent="-114300" algn="l" defTabSz="577850">
            <a:lnSpc>
              <a:spcPct val="90000"/>
            </a:lnSpc>
            <a:spcBef>
              <a:spcPct val="0"/>
            </a:spcBef>
            <a:spcAft>
              <a:spcPct val="15000"/>
            </a:spcAft>
            <a:buChar char="•"/>
          </a:pPr>
          <a:r>
            <a:rPr lang="en-US" sz="1300" kern="1200">
              <a:solidFill>
                <a:schemeClr val="lt1"/>
              </a:solidFill>
            </a:rPr>
            <a:t>Faster switching after initial load and interactivity</a:t>
          </a:r>
        </a:p>
        <a:p>
          <a:pPr marL="114300" lvl="1" indent="-114300" algn="l" defTabSz="577850">
            <a:lnSpc>
              <a:spcPct val="90000"/>
            </a:lnSpc>
            <a:spcBef>
              <a:spcPct val="0"/>
            </a:spcBef>
            <a:spcAft>
              <a:spcPct val="15000"/>
            </a:spcAft>
            <a:buChar char="•"/>
          </a:pPr>
          <a:r>
            <a:rPr lang="en-US" sz="1300" kern="1200" dirty="0">
              <a:solidFill>
                <a:schemeClr val="lt1"/>
              </a:solidFill>
            </a:rPr>
            <a:t>Angular </a:t>
          </a:r>
          <a:r>
            <a:rPr lang="en-US" sz="1300" kern="1200" dirty="0" err="1">
              <a:solidFill>
                <a:schemeClr val="lt1"/>
              </a:solidFill>
            </a:rPr>
            <a:t>SPAa</a:t>
          </a:r>
          <a:endParaRPr lang="en-US" sz="1300" kern="1200" dirty="0">
            <a:solidFill>
              <a:schemeClr val="lt1"/>
            </a:solidFill>
          </a:endParaRPr>
        </a:p>
      </dsp:txBody>
      <dsp:txXfrm>
        <a:off x="1977344" y="3693"/>
        <a:ext cx="3695008" cy="2217004"/>
      </dsp:txXfrm>
    </dsp:sp>
    <dsp:sp modelId="{A5EE35CA-1B69-D04A-A44A-60EE7F572C26}">
      <dsp:nvSpPr>
        <dsp:cNvPr id="0" name=""/>
        <dsp:cNvSpPr/>
      </dsp:nvSpPr>
      <dsp:spPr>
        <a:xfrm>
          <a:off x="6041852" y="3693"/>
          <a:ext cx="3695008" cy="2217004"/>
        </a:xfrm>
        <a:prstGeom prst="rect">
          <a:avLst/>
        </a:prstGeom>
        <a:solidFill>
          <a:srgbClr val="B05613">
            <a:alpha val="8784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solidFill>
                <a:schemeClr val="lt1"/>
              </a:solidFill>
            </a:rPr>
            <a:t>Server-side rendering</a:t>
          </a:r>
        </a:p>
        <a:p>
          <a:pPr marL="114300" lvl="1" indent="-114300" algn="l" defTabSz="577850">
            <a:lnSpc>
              <a:spcPct val="90000"/>
            </a:lnSpc>
            <a:spcBef>
              <a:spcPct val="0"/>
            </a:spcBef>
            <a:spcAft>
              <a:spcPct val="15000"/>
            </a:spcAft>
            <a:buChar char="•"/>
          </a:pPr>
          <a:r>
            <a:rPr lang="en-US" sz="1300" kern="1200" dirty="0">
              <a:solidFill>
                <a:schemeClr val="lt1"/>
              </a:solidFill>
            </a:rPr>
            <a:t>HTML structure and styling completely rendered in the server and sent to client</a:t>
          </a:r>
        </a:p>
        <a:p>
          <a:pPr marL="114300" lvl="1" indent="-114300" algn="l" defTabSz="577850">
            <a:lnSpc>
              <a:spcPct val="90000"/>
            </a:lnSpc>
            <a:spcBef>
              <a:spcPct val="0"/>
            </a:spcBef>
            <a:spcAft>
              <a:spcPct val="15000"/>
            </a:spcAft>
            <a:buChar char="•"/>
          </a:pPr>
          <a:r>
            <a:rPr lang="en-US" sz="1300" kern="1200">
              <a:solidFill>
                <a:schemeClr val="lt1"/>
              </a:solidFill>
            </a:rPr>
            <a:t>Pros:</a:t>
          </a:r>
        </a:p>
        <a:p>
          <a:pPr marL="228600" lvl="2" indent="-114300" algn="l" defTabSz="577850">
            <a:lnSpc>
              <a:spcPct val="90000"/>
            </a:lnSpc>
            <a:spcBef>
              <a:spcPct val="0"/>
            </a:spcBef>
            <a:spcAft>
              <a:spcPct val="15000"/>
            </a:spcAft>
            <a:buChar char="•"/>
          </a:pPr>
          <a:r>
            <a:rPr lang="en-IN" sz="1300" kern="1200">
              <a:solidFill>
                <a:schemeClr val="lt1"/>
              </a:solidFill>
            </a:rPr>
            <a:t>Facilitate web crawlers through </a:t>
          </a:r>
          <a:r>
            <a:rPr lang="en-IN" sz="1300" kern="1200">
              <a:solidFill>
                <a:schemeClr val="lt1"/>
              </a:solidFill>
              <a:hlinkClick xmlns:r="http://schemas.openxmlformats.org/officeDocument/2006/relationships" r:id="rId1">
                <a:extLst>
                  <a:ext uri="{A12FA001-AC4F-418D-AE19-62706E023703}">
                    <ahyp:hlinkClr xmlns:ahyp="http://schemas.microsoft.com/office/drawing/2018/hyperlinkcolor" val="tx"/>
                  </a:ext>
                </a:extLst>
              </a:hlinkClick>
            </a:rPr>
            <a:t>search engine optimization (SEO)</a:t>
          </a:r>
          <a:endParaRPr lang="en-US" sz="1300" kern="1200">
            <a:solidFill>
              <a:schemeClr val="lt1"/>
            </a:solidFill>
          </a:endParaRPr>
        </a:p>
        <a:p>
          <a:pPr marL="228600" lvl="2" indent="-114300" algn="l" defTabSz="577850">
            <a:lnSpc>
              <a:spcPct val="90000"/>
            </a:lnSpc>
            <a:spcBef>
              <a:spcPct val="0"/>
            </a:spcBef>
            <a:spcAft>
              <a:spcPct val="15000"/>
            </a:spcAft>
            <a:buChar char="•"/>
          </a:pPr>
          <a:r>
            <a:rPr lang="en-IN" sz="1300" kern="1200" dirty="0">
              <a:solidFill>
                <a:schemeClr val="lt1"/>
              </a:solidFill>
            </a:rPr>
            <a:t>Improve performance on mobile and low-powered devices</a:t>
          </a:r>
          <a:endParaRPr lang="en-US" sz="1300" kern="1200" dirty="0">
            <a:solidFill>
              <a:schemeClr val="lt1"/>
            </a:solidFill>
          </a:endParaRPr>
        </a:p>
        <a:p>
          <a:pPr marL="228600" lvl="2" indent="-114300" algn="l" defTabSz="577850">
            <a:lnSpc>
              <a:spcPct val="90000"/>
            </a:lnSpc>
            <a:spcBef>
              <a:spcPct val="0"/>
            </a:spcBef>
            <a:spcAft>
              <a:spcPct val="15000"/>
            </a:spcAft>
            <a:buChar char="•"/>
          </a:pPr>
          <a:r>
            <a:rPr lang="en-IN" sz="1300" kern="1200" dirty="0">
              <a:solidFill>
                <a:schemeClr val="lt1"/>
              </a:solidFill>
            </a:rPr>
            <a:t>Show the first page quickly with a </a:t>
          </a:r>
          <a:r>
            <a:rPr lang="en-IN" sz="1300" kern="1200" dirty="0">
              <a:solidFill>
                <a:schemeClr val="lt1"/>
              </a:solidFill>
              <a:hlinkClick xmlns:r="http://schemas.openxmlformats.org/officeDocument/2006/relationships" r:id="rId2">
                <a:extLst>
                  <a:ext uri="{A12FA001-AC4F-418D-AE19-62706E023703}">
                    <ahyp:hlinkClr xmlns:ahyp="http://schemas.microsoft.com/office/drawing/2018/hyperlinkcolor" val="tx"/>
                  </a:ext>
                </a:extLst>
              </a:hlinkClick>
            </a:rPr>
            <a:t>first-contentful paint (FCP)</a:t>
          </a:r>
          <a:endParaRPr lang="en-US" sz="1300" kern="1200" dirty="0">
            <a:solidFill>
              <a:schemeClr val="lt1"/>
            </a:solidFill>
          </a:endParaRPr>
        </a:p>
        <a:p>
          <a:pPr marL="114300" lvl="1" indent="-114300" algn="l" defTabSz="577850">
            <a:lnSpc>
              <a:spcPct val="90000"/>
            </a:lnSpc>
            <a:spcBef>
              <a:spcPct val="0"/>
            </a:spcBef>
            <a:spcAft>
              <a:spcPct val="15000"/>
            </a:spcAft>
            <a:buChar char="•"/>
          </a:pPr>
          <a:r>
            <a:rPr lang="en-IN" sz="1300" kern="1200" dirty="0" err="1">
              <a:solidFill>
                <a:schemeClr val="lt1"/>
              </a:solidFill>
            </a:rPr>
            <a:t>RialtoMarket</a:t>
          </a:r>
          <a:r>
            <a:rPr lang="en-IN" sz="1300" kern="1200" dirty="0">
              <a:solidFill>
                <a:schemeClr val="lt1"/>
              </a:solidFill>
            </a:rPr>
            <a:t> app (A little dynamic too due to </a:t>
          </a:r>
          <a:r>
            <a:rPr lang="en-IN" sz="1300" kern="1200" dirty="0" err="1">
              <a:solidFill>
                <a:schemeClr val="lt1"/>
              </a:solidFill>
            </a:rPr>
            <a:t>JQuery</a:t>
          </a:r>
          <a:r>
            <a:rPr lang="en-IN" sz="1300" kern="1200" dirty="0">
              <a:solidFill>
                <a:schemeClr val="lt1"/>
              </a:solidFill>
            </a:rPr>
            <a:t>)</a:t>
          </a:r>
          <a:endParaRPr lang="en-US" sz="1300" kern="1200" dirty="0">
            <a:solidFill>
              <a:schemeClr val="lt1"/>
            </a:solidFill>
          </a:endParaRPr>
        </a:p>
        <a:p>
          <a:pPr marL="114300" lvl="1" indent="-114300" algn="l" defTabSz="577850">
            <a:lnSpc>
              <a:spcPct val="90000"/>
            </a:lnSpc>
            <a:spcBef>
              <a:spcPct val="0"/>
            </a:spcBef>
            <a:spcAft>
              <a:spcPct val="15000"/>
            </a:spcAft>
            <a:buChar char="•"/>
          </a:pPr>
          <a:r>
            <a:rPr lang="en-IN" sz="1300" kern="1200" dirty="0">
              <a:solidFill>
                <a:schemeClr val="lt1"/>
              </a:solidFill>
            </a:rPr>
            <a:t>Templating used for serving pages.</a:t>
          </a:r>
          <a:endParaRPr lang="en-US" sz="1300" kern="1200" dirty="0">
            <a:solidFill>
              <a:schemeClr val="lt1"/>
            </a:solidFill>
          </a:endParaRPr>
        </a:p>
        <a:p>
          <a:pPr marL="114300" lvl="1" indent="-114300" algn="l" defTabSz="577850">
            <a:lnSpc>
              <a:spcPct val="90000"/>
            </a:lnSpc>
            <a:spcBef>
              <a:spcPct val="0"/>
            </a:spcBef>
            <a:spcAft>
              <a:spcPct val="15000"/>
            </a:spcAft>
            <a:buChar char="•"/>
          </a:pPr>
          <a:r>
            <a:rPr lang="en-US" sz="1300" kern="1200" dirty="0">
              <a:solidFill>
                <a:schemeClr val="lt1"/>
              </a:solidFill>
            </a:rPr>
            <a:t>Angular – Universal (</a:t>
          </a:r>
          <a:r>
            <a:rPr lang="en-US" sz="1300" kern="1200" dirty="0">
              <a:hlinkClick xmlns:r="http://schemas.openxmlformats.org/officeDocument/2006/relationships" r:id="rId3"/>
            </a:rPr>
            <a:t>https://angular.io/guide/universal</a:t>
          </a:r>
          <a:r>
            <a:rPr lang="en-US" sz="1300" kern="1200" dirty="0"/>
            <a:t> </a:t>
          </a:r>
          <a:r>
            <a:rPr lang="en-US" sz="1300" kern="1200" dirty="0">
              <a:solidFill>
                <a:schemeClr val="lt1"/>
              </a:solidFill>
            </a:rPr>
            <a:t>)</a:t>
          </a:r>
        </a:p>
      </dsp:txBody>
      <dsp:txXfrm>
        <a:off x="6041852" y="3693"/>
        <a:ext cx="3695008" cy="2217004"/>
      </dsp:txXfrm>
    </dsp:sp>
    <dsp:sp modelId="{3F7DD9BD-6FF8-6847-9F47-677CE9A3D9A1}">
      <dsp:nvSpPr>
        <dsp:cNvPr id="0" name=""/>
        <dsp:cNvSpPr/>
      </dsp:nvSpPr>
      <dsp:spPr>
        <a:xfrm>
          <a:off x="1977344" y="2471212"/>
          <a:ext cx="3695008" cy="2217004"/>
        </a:xfrm>
        <a:prstGeom prst="rect">
          <a:avLst/>
        </a:prstGeom>
        <a:solidFill>
          <a:srgbClr val="B05613">
            <a:alpha val="8784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solidFill>
                <a:schemeClr val="lt1"/>
              </a:solidFill>
            </a:rPr>
            <a:t>Hybrid / Isomorphic rendering</a:t>
          </a:r>
        </a:p>
        <a:p>
          <a:pPr marL="114300" lvl="1" indent="-114300" algn="l" defTabSz="577850">
            <a:lnSpc>
              <a:spcPct val="90000"/>
            </a:lnSpc>
            <a:spcBef>
              <a:spcPct val="0"/>
            </a:spcBef>
            <a:spcAft>
              <a:spcPct val="15000"/>
            </a:spcAft>
            <a:buChar char="•"/>
          </a:pPr>
          <a:r>
            <a:rPr lang="en-US" sz="1300" kern="1200" dirty="0">
              <a:solidFill>
                <a:schemeClr val="lt1"/>
              </a:solidFill>
            </a:rPr>
            <a:t>Render the shell of the application completely in the server and allow the client to load the rest</a:t>
          </a:r>
        </a:p>
        <a:p>
          <a:pPr marL="114300" lvl="1" indent="-114300" algn="l" defTabSz="577850">
            <a:lnSpc>
              <a:spcPct val="90000"/>
            </a:lnSpc>
            <a:spcBef>
              <a:spcPct val="0"/>
            </a:spcBef>
            <a:spcAft>
              <a:spcPct val="15000"/>
            </a:spcAft>
            <a:buChar char="•"/>
          </a:pPr>
          <a:r>
            <a:rPr lang="en-IN" sz="1300" kern="1200" dirty="0">
              <a:solidFill>
                <a:schemeClr val="lt1"/>
              </a:solidFill>
              <a:hlinkClick xmlns:r="http://schemas.openxmlformats.org/officeDocument/2006/relationships" r:id="rId4"/>
            </a:rPr>
            <a:t>https://</a:t>
          </a:r>
          <a:r>
            <a:rPr lang="en-IN" sz="1300" kern="1200" dirty="0" err="1">
              <a:solidFill>
                <a:schemeClr val="lt1"/>
              </a:solidFill>
              <a:hlinkClick xmlns:r="http://schemas.openxmlformats.org/officeDocument/2006/relationships" r:id="rId4"/>
            </a:rPr>
            <a:t>developers.google.com</a:t>
          </a:r>
          <a:r>
            <a:rPr lang="en-IN" sz="1300" kern="1200" dirty="0">
              <a:solidFill>
                <a:schemeClr val="lt1"/>
              </a:solidFill>
              <a:hlinkClick xmlns:r="http://schemas.openxmlformats.org/officeDocument/2006/relationships" r:id="rId4"/>
            </a:rPr>
            <a:t>/web/fundamentals/architecture/app-shell</a:t>
          </a:r>
          <a:endParaRPr lang="en-US" sz="1300" kern="1200" dirty="0">
            <a:solidFill>
              <a:schemeClr val="lt1"/>
            </a:solidFill>
          </a:endParaRPr>
        </a:p>
        <a:p>
          <a:pPr marL="114300" lvl="1" indent="-114300" algn="l" defTabSz="577850">
            <a:lnSpc>
              <a:spcPct val="90000"/>
            </a:lnSpc>
            <a:spcBef>
              <a:spcPct val="0"/>
            </a:spcBef>
            <a:spcAft>
              <a:spcPct val="15000"/>
            </a:spcAft>
            <a:buChar char="•"/>
          </a:pPr>
          <a:r>
            <a:rPr lang="en-GB" sz="1300" kern="1200" dirty="0">
              <a:solidFill>
                <a:schemeClr val="lt1"/>
              </a:solidFill>
              <a:hlinkClick xmlns:r="http://schemas.openxmlformats.org/officeDocument/2006/relationships" r:id="rId5"/>
            </a:rPr>
            <a:t>https://</a:t>
          </a:r>
          <a:r>
            <a:rPr lang="en-GB" sz="1300" kern="1200" dirty="0" err="1">
              <a:solidFill>
                <a:schemeClr val="lt1"/>
              </a:solidFill>
              <a:hlinkClick xmlns:r="http://schemas.openxmlformats.org/officeDocument/2006/relationships" r:id="rId5"/>
            </a:rPr>
            <a:t>angular.io</a:t>
          </a:r>
          <a:r>
            <a:rPr lang="en-GB" sz="1300" kern="1200" dirty="0">
              <a:solidFill>
                <a:schemeClr val="lt1"/>
              </a:solidFill>
              <a:hlinkClick xmlns:r="http://schemas.openxmlformats.org/officeDocument/2006/relationships" r:id="rId5"/>
            </a:rPr>
            <a:t>/guide/app-shell</a:t>
          </a:r>
          <a:endParaRPr lang="en-US" sz="1300" kern="1200" dirty="0">
            <a:solidFill>
              <a:schemeClr val="lt1"/>
            </a:solidFill>
          </a:endParaRPr>
        </a:p>
      </dsp:txBody>
      <dsp:txXfrm>
        <a:off x="1977344" y="2471212"/>
        <a:ext cx="3695008" cy="2217004"/>
      </dsp:txXfrm>
    </dsp:sp>
    <dsp:sp modelId="{37018DDC-87DB-6149-9241-A7A8A044389F}">
      <dsp:nvSpPr>
        <dsp:cNvPr id="0" name=""/>
        <dsp:cNvSpPr/>
      </dsp:nvSpPr>
      <dsp:spPr>
        <a:xfrm>
          <a:off x="6016800" y="2471212"/>
          <a:ext cx="3695008" cy="2217004"/>
        </a:xfrm>
        <a:prstGeom prst="rect">
          <a:avLst/>
        </a:prstGeom>
        <a:solidFill>
          <a:srgbClr val="B05613">
            <a:alpha val="8784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solidFill>
                <a:schemeClr val="lt1"/>
              </a:solidFill>
            </a:rPr>
            <a:t>Scenario</a:t>
          </a:r>
        </a:p>
        <a:p>
          <a:pPr marL="114300" lvl="1" indent="-114300" algn="l" defTabSz="577850">
            <a:lnSpc>
              <a:spcPct val="90000"/>
            </a:lnSpc>
            <a:spcBef>
              <a:spcPct val="0"/>
            </a:spcBef>
            <a:spcAft>
              <a:spcPct val="15000"/>
            </a:spcAft>
            <a:buChar char="•"/>
          </a:pPr>
          <a:r>
            <a:rPr lang="en-US" sz="1300" kern="1200" dirty="0">
              <a:solidFill>
                <a:schemeClr val="lt1"/>
              </a:solidFill>
            </a:rPr>
            <a:t>End-User of a </a:t>
          </a:r>
          <a:r>
            <a:rPr lang="en-US" sz="1300" kern="1200" dirty="0" err="1">
              <a:solidFill>
                <a:schemeClr val="lt1"/>
              </a:solidFill>
            </a:rPr>
            <a:t>Webex</a:t>
          </a:r>
          <a:r>
            <a:rPr lang="en-US" sz="1300" kern="1200" dirty="0">
              <a:solidFill>
                <a:schemeClr val="lt1"/>
              </a:solidFill>
            </a:rPr>
            <a:t> Calling app, travelling between towns, suddenly wants to send over the history of last dialed numbers to another person, and the app is super-slow to load given a slower internet. </a:t>
          </a:r>
        </a:p>
        <a:p>
          <a:pPr marL="114300" lvl="1" indent="-114300" algn="l" defTabSz="577850">
            <a:lnSpc>
              <a:spcPct val="90000"/>
            </a:lnSpc>
            <a:spcBef>
              <a:spcPct val="0"/>
            </a:spcBef>
            <a:spcAft>
              <a:spcPct val="15000"/>
            </a:spcAft>
            <a:buChar char="•"/>
          </a:pPr>
          <a:r>
            <a:rPr lang="en-US" sz="1300" kern="1200">
              <a:solidFill>
                <a:schemeClr val="lt1"/>
              </a:solidFill>
            </a:rPr>
            <a:t>Heavy app that takes time to load</a:t>
          </a:r>
        </a:p>
      </dsp:txBody>
      <dsp:txXfrm>
        <a:off x="6016800" y="2471212"/>
        <a:ext cx="3695008" cy="22170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4A73E-6B66-9646-B5E3-F63C348C2B19}" type="datetimeFigureOut">
              <a:rPr lang="en-US" smtClean="0"/>
              <a:t>8/19/21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41212-0BCF-E546-BC90-ADAB16242603}" type="slidenum">
              <a:rPr lang="en-US" smtClean="0"/>
              <a:t>‹#›</a:t>
            </a:fld>
            <a:endParaRPr lang="en-US"/>
          </a:p>
        </p:txBody>
      </p:sp>
    </p:spTree>
    <p:extLst>
      <p:ext uri="{BB962C8B-B14F-4D97-AF65-F5344CB8AC3E}">
        <p14:creationId xmlns:p14="http://schemas.microsoft.com/office/powerpoint/2010/main" val="282873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241212-0BCF-E546-BC90-ADAB16242603}" type="slidenum">
              <a:rPr lang="en-US" smtClean="0"/>
              <a:t>7</a:t>
            </a:fld>
            <a:endParaRPr lang="en-US"/>
          </a:p>
        </p:txBody>
      </p:sp>
    </p:spTree>
    <p:extLst>
      <p:ext uri="{BB962C8B-B14F-4D97-AF65-F5344CB8AC3E}">
        <p14:creationId xmlns:p14="http://schemas.microsoft.com/office/powerpoint/2010/main" val="186587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241212-0BCF-E546-BC90-ADAB16242603}" type="slidenum">
              <a:rPr lang="en-US" smtClean="0"/>
              <a:t>8</a:t>
            </a:fld>
            <a:endParaRPr lang="en-US"/>
          </a:p>
        </p:txBody>
      </p:sp>
    </p:spTree>
    <p:extLst>
      <p:ext uri="{BB962C8B-B14F-4D97-AF65-F5344CB8AC3E}">
        <p14:creationId xmlns:p14="http://schemas.microsoft.com/office/powerpoint/2010/main" val="389055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241212-0BCF-E546-BC90-ADAB16242603}" type="slidenum">
              <a:rPr lang="en-US" smtClean="0"/>
              <a:t>16</a:t>
            </a:fld>
            <a:endParaRPr lang="en-US"/>
          </a:p>
        </p:txBody>
      </p:sp>
    </p:spTree>
    <p:extLst>
      <p:ext uri="{BB962C8B-B14F-4D97-AF65-F5344CB8AC3E}">
        <p14:creationId xmlns:p14="http://schemas.microsoft.com/office/powerpoint/2010/main" val="4948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241212-0BCF-E546-BC90-ADAB16242603}" type="slidenum">
              <a:rPr lang="en-US" smtClean="0"/>
              <a:t>17</a:t>
            </a:fld>
            <a:endParaRPr lang="en-US"/>
          </a:p>
        </p:txBody>
      </p:sp>
    </p:spTree>
    <p:extLst>
      <p:ext uri="{BB962C8B-B14F-4D97-AF65-F5344CB8AC3E}">
        <p14:creationId xmlns:p14="http://schemas.microsoft.com/office/powerpoint/2010/main" val="4168177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8/18/21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68830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2135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328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340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999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3398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5082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6283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05992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1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8/18/21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46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8/18/21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06915021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Field_(computer_science)" TargetMode="External"/><Relationship Id="rId2" Type="http://schemas.openxmlformats.org/officeDocument/2006/relationships/hyperlink" Target="https://en.wikipedia.org/wiki/User_interface"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en.wikipedia.org/wiki/Radio_butt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kamranahmedse/developer-roadmap/blob/master/img/frontend.png?year-2021-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teropa.info/blog/2015/03/02/change-and-its-detection-in-javascript-frameworks.html" TargetMode="External"/><Relationship Id="rId13" Type="http://schemas.openxmlformats.org/officeDocument/2006/relationships/hyperlink" Target="https://exploringjs.com/impatient-js/ch_async-js.html#a-roadmap-for-asynchronous-programming-in-javascript" TargetMode="External"/><Relationship Id="rId18" Type="http://schemas.openxmlformats.org/officeDocument/2006/relationships/hyperlink" Target="https://blog.cloudboost.io/the-state-of-web-applications-3f789a18b810" TargetMode="External"/><Relationship Id="rId3" Type="http://schemas.openxmlformats.org/officeDocument/2006/relationships/hyperlink" Target="https://stackoverflow.com/questions/1784664/what-is-the-difference-between-declarative-and-imperative-paradigm-in-programmin" TargetMode="External"/><Relationship Id="rId7" Type="http://schemas.openxmlformats.org/officeDocument/2006/relationships/hyperlink" Target="https://medium.com/comparethemarket/critical-render-path-optimisation-how-to-increase-your-page-speed-820241a4552f" TargetMode="External"/><Relationship Id="rId12" Type="http://schemas.openxmlformats.org/officeDocument/2006/relationships/hyperlink" Target="https://indepth.dev/posts/1258/a-gentle-introduction-into-tree-shaking-in-angular-ivy" TargetMode="External"/><Relationship Id="rId17" Type="http://schemas.openxmlformats.org/officeDocument/2006/relationships/hyperlink" Target="https://auth0.com/blog/javascript-promises-vs-rxjs-observables/" TargetMode="External"/><Relationship Id="rId2" Type="http://schemas.openxmlformats.org/officeDocument/2006/relationships/notesSlide" Target="../notesSlides/notesSlide3.xml"/><Relationship Id="rId16" Type="http://schemas.openxmlformats.org/officeDocument/2006/relationships/hyperlink" Target="https://davidwalsh.name/async-generators" TargetMode="External"/><Relationship Id="rId1" Type="http://schemas.openxmlformats.org/officeDocument/2006/relationships/slideLayout" Target="../slideLayouts/slideLayout2.xml"/><Relationship Id="rId6" Type="http://schemas.openxmlformats.org/officeDocument/2006/relationships/hyperlink" Target="https://codeburst.io/whats-the-crp-of-your-webpage-45ba8f8335cc" TargetMode="External"/><Relationship Id="rId11" Type="http://schemas.openxmlformats.org/officeDocument/2006/relationships/hyperlink" Target="https://developers.google.com/web/fundamentals/performance/optimizing-javascript/tree-shaking" TargetMode="External"/><Relationship Id="rId5" Type="http://schemas.openxmlformats.org/officeDocument/2006/relationships/hyperlink" Target="https://developer.mozilla.org/en-US/docs/Web/Performance/Critical_rendering_path" TargetMode="External"/><Relationship Id="rId15" Type="http://schemas.openxmlformats.org/officeDocument/2006/relationships/hyperlink" Target="https://academind.com/tutorials/callbacks-vs-promises-vs-rxjs-vs-async-awaits/" TargetMode="External"/><Relationship Id="rId10" Type="http://schemas.openxmlformats.org/officeDocument/2006/relationships/hyperlink" Target="https://blog.nrwl.io/understanding-angular-ivy-incremental-dom-and-virtual-dom-243be844bf36" TargetMode="External"/><Relationship Id="rId4" Type="http://schemas.openxmlformats.org/officeDocument/2006/relationships/hyperlink" Target="https://auth0.com/blog/javascript-module-systems-showdown/" TargetMode="External"/><Relationship Id="rId9" Type="http://schemas.openxmlformats.org/officeDocument/2006/relationships/hyperlink" Target="https://indepth.dev/posts/1064/what-every-front-end-developer-should-know-about-change-detection-in-angular-and-react" TargetMode="External"/><Relationship Id="rId14" Type="http://schemas.openxmlformats.org/officeDocument/2006/relationships/hyperlink" Target="https://developer.mozilla.org/en-US/docs/Learn/JavaScript/Asynchronous/Choosing_the_right_approach"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medium.com/bb-tutorials-and-thoughts/6-different-ways-to-implement-micro-frontends-with-angular-298bc8d79f6b" TargetMode="External"/><Relationship Id="rId13" Type="http://schemas.openxmlformats.org/officeDocument/2006/relationships/hyperlink" Target="https://eloquentjavascript.net/" TargetMode="External"/><Relationship Id="rId3" Type="http://schemas.openxmlformats.org/officeDocument/2006/relationships/hyperlink" Target="https://betterprogramming.pub/javascript-design-patterns-25f0faaaa15" TargetMode="External"/><Relationship Id="rId7" Type="http://schemas.openxmlformats.org/officeDocument/2006/relationships/hyperlink" Target="https://medium.com/bb-tutorials-and-thoughts/how-to-implement-micro-frontend-architecture-with-angular-e6828a0a049c" TargetMode="External"/><Relationship Id="rId12" Type="http://schemas.openxmlformats.org/officeDocument/2006/relationships/hyperlink" Target="https://exploringjs.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freecodecamp.org/news/css-preprocessors/" TargetMode="External"/><Relationship Id="rId11" Type="http://schemas.openxmlformats.org/officeDocument/2006/relationships/hyperlink" Target="https://medium.com/welldone-software/an-overview-of-javascript-testing-7ce7298b9870" TargetMode="External"/><Relationship Id="rId5" Type="http://schemas.openxmlformats.org/officeDocument/2006/relationships/hyperlink" Target="https://medium.com/@sedwardscode/css-preprocessors-what-why-how-7bc5a7a564de" TargetMode="External"/><Relationship Id="rId10" Type="http://schemas.openxmlformats.org/officeDocument/2006/relationships/hyperlink" Target="https://medium.com/tiny-code-lessons/javascript-task-runners-explained-c4762728bda" TargetMode="External"/><Relationship Id="rId4" Type="http://schemas.openxmlformats.org/officeDocument/2006/relationships/hyperlink" Target="https://thomasburlesonia.medium.com/ngrx-facades-better-state-management-82a04b9a1e39" TargetMode="External"/><Relationship Id="rId9" Type="http://schemas.openxmlformats.org/officeDocument/2006/relationships/hyperlink" Target="https://medium.com/frontend-at-scale/frontend-architectural-patterns-backend-for-frontend-29679aba886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DDD9603F-89A2-4C8C-9131-1DA9CE08268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CF7882-8637-974A-8083-0B1B3CB79B73}"/>
              </a:ext>
            </a:extLst>
          </p:cNvPr>
          <p:cNvSpPr>
            <a:spLocks noGrp="1"/>
          </p:cNvSpPr>
          <p:nvPr>
            <p:ph type="ctrTitle"/>
          </p:nvPr>
        </p:nvSpPr>
        <p:spPr>
          <a:xfrm>
            <a:off x="1830792" y="1164679"/>
            <a:ext cx="4023360" cy="2802219"/>
          </a:xfrm>
        </p:spPr>
        <p:txBody>
          <a:bodyPr anchor="b">
            <a:normAutofit/>
          </a:bodyPr>
          <a:lstStyle/>
          <a:p>
            <a:pPr>
              <a:lnSpc>
                <a:spcPct val="90000"/>
              </a:lnSpc>
            </a:pPr>
            <a:r>
              <a:rPr lang="en-IN" sz="4800" b="1" dirty="0">
                <a:solidFill>
                  <a:schemeClr val="bg1"/>
                </a:solidFill>
              </a:rPr>
              <a:t>Front-end design patterns and architecture</a:t>
            </a:r>
            <a:r>
              <a:rPr lang="en-IN" sz="4800" dirty="0">
                <a:solidFill>
                  <a:schemeClr val="bg1"/>
                </a:solidFill>
              </a:rPr>
              <a:t> </a:t>
            </a:r>
            <a:endParaRPr lang="en-US" sz="4800" dirty="0">
              <a:solidFill>
                <a:schemeClr val="bg1"/>
              </a:solidFill>
            </a:endParaRPr>
          </a:p>
        </p:txBody>
      </p:sp>
      <p:sp>
        <p:nvSpPr>
          <p:cNvPr id="3" name="Subtitle 2">
            <a:extLst>
              <a:ext uri="{FF2B5EF4-FFF2-40B4-BE49-F238E27FC236}">
                <a16:creationId xmlns:a16="http://schemas.microsoft.com/office/drawing/2014/main" id="{A0A3BCBF-13CB-294A-8EBE-74991115C3D7}"/>
              </a:ext>
            </a:extLst>
          </p:cNvPr>
          <p:cNvSpPr>
            <a:spLocks noGrp="1"/>
          </p:cNvSpPr>
          <p:nvPr>
            <p:ph type="subTitle" idx="1"/>
          </p:nvPr>
        </p:nvSpPr>
        <p:spPr>
          <a:xfrm>
            <a:off x="1830792" y="5263090"/>
            <a:ext cx="4023359" cy="1208141"/>
          </a:xfrm>
        </p:spPr>
        <p:txBody>
          <a:bodyPr>
            <a:normAutofit/>
          </a:bodyPr>
          <a:lstStyle/>
          <a:p>
            <a:r>
              <a:rPr lang="en-US" dirty="0">
                <a:solidFill>
                  <a:schemeClr val="bg1"/>
                </a:solidFill>
              </a:rPr>
              <a:t>Cisco CHN09 </a:t>
            </a:r>
            <a:r>
              <a:rPr lang="en-US" dirty="0" err="1">
                <a:solidFill>
                  <a:schemeClr val="bg1"/>
                </a:solidFill>
              </a:rPr>
              <a:t>TechTalk</a:t>
            </a:r>
            <a:r>
              <a:rPr lang="en-US" dirty="0">
                <a:solidFill>
                  <a:schemeClr val="bg1"/>
                </a:solidFill>
              </a:rPr>
              <a:t> – Aug 19, 2021</a:t>
            </a:r>
            <a:br>
              <a:rPr lang="en-US" dirty="0">
                <a:solidFill>
                  <a:schemeClr val="bg1"/>
                </a:solidFill>
              </a:rPr>
            </a:br>
            <a:r>
              <a:rPr lang="en-US" dirty="0">
                <a:solidFill>
                  <a:schemeClr val="bg1"/>
                </a:solidFill>
              </a:rPr>
              <a:t>Sharan Selvaraj</a:t>
            </a:r>
          </a:p>
        </p:txBody>
      </p:sp>
      <p:sp>
        <p:nvSpPr>
          <p:cNvPr id="5" name="Rectangle 4">
            <a:extLst>
              <a:ext uri="{FF2B5EF4-FFF2-40B4-BE49-F238E27FC236}">
                <a16:creationId xmlns:a16="http://schemas.microsoft.com/office/drawing/2014/main" id="{DB94E7F0-CBAA-544F-8E96-F36F6E43B6E8}"/>
              </a:ext>
            </a:extLst>
          </p:cNvPr>
          <p:cNvSpPr/>
          <p:nvPr/>
        </p:nvSpPr>
        <p:spPr>
          <a:xfrm>
            <a:off x="7885134" y="2943616"/>
            <a:ext cx="3578364" cy="3554819"/>
          </a:xfrm>
          <a:prstGeom prst="rect">
            <a:avLst/>
          </a:prstGeom>
        </p:spPr>
        <p:txBody>
          <a:bodyPr wrap="square">
            <a:spAutoFit/>
          </a:bodyPr>
          <a:lstStyle/>
          <a:p>
            <a:pPr>
              <a:spcAft>
                <a:spcPts val="600"/>
              </a:spcAft>
              <a:buFont typeface="Arial" panose="020B0604020202020204" pitchFamily="34" charset="0"/>
              <a:buChar char="•"/>
            </a:pPr>
            <a:r>
              <a:rPr lang="en-IN" b="1" i="0" dirty="0">
                <a:solidFill>
                  <a:schemeClr val="bg1">
                    <a:lumMod val="95000"/>
                  </a:schemeClr>
                </a:solidFill>
                <a:effectLst/>
              </a:rPr>
              <a:t>What is front-end?</a:t>
            </a:r>
          </a:p>
          <a:p>
            <a:pPr>
              <a:spcAft>
                <a:spcPts val="600"/>
              </a:spcAft>
              <a:buFont typeface="Arial" panose="020B0604020202020204" pitchFamily="34" charset="0"/>
              <a:buChar char="•"/>
            </a:pPr>
            <a:r>
              <a:rPr lang="en-IN" b="1" i="0" dirty="0">
                <a:solidFill>
                  <a:schemeClr val="bg1">
                    <a:lumMod val="95000"/>
                  </a:schemeClr>
                </a:solidFill>
                <a:effectLst/>
              </a:rPr>
              <a:t>Special challenges of the frontend</a:t>
            </a:r>
          </a:p>
          <a:p>
            <a:pPr>
              <a:spcAft>
                <a:spcPts val="600"/>
              </a:spcAft>
              <a:buFont typeface="Arial" panose="020B0604020202020204" pitchFamily="34" charset="0"/>
              <a:buChar char="•"/>
            </a:pPr>
            <a:r>
              <a:rPr lang="en-IN" b="1" i="0" dirty="0">
                <a:solidFill>
                  <a:schemeClr val="bg1">
                    <a:lumMod val="95000"/>
                  </a:schemeClr>
                </a:solidFill>
                <a:effectLst/>
              </a:rPr>
              <a:t>Architectural patterns for the front-end</a:t>
            </a:r>
          </a:p>
          <a:p>
            <a:pPr marL="742950" lvl="1" indent="-285750">
              <a:spcAft>
                <a:spcPts val="600"/>
              </a:spcAft>
              <a:buFont typeface="Arial" panose="020B0604020202020204" pitchFamily="34" charset="0"/>
              <a:buChar char="•"/>
            </a:pPr>
            <a:r>
              <a:rPr lang="en-IN" b="1" i="0" dirty="0">
                <a:solidFill>
                  <a:schemeClr val="bg1">
                    <a:lumMod val="95000"/>
                  </a:schemeClr>
                </a:solidFill>
                <a:effectLst/>
              </a:rPr>
              <a:t>Coding</a:t>
            </a:r>
            <a:endParaRPr lang="en-IN" b="1" dirty="0">
              <a:solidFill>
                <a:schemeClr val="bg1">
                  <a:lumMod val="95000"/>
                </a:schemeClr>
              </a:solidFill>
            </a:endParaRPr>
          </a:p>
          <a:p>
            <a:pPr marL="1200150" lvl="2" indent="-285750">
              <a:spcAft>
                <a:spcPts val="600"/>
              </a:spcAft>
              <a:buFont typeface="Arial" panose="020B0604020202020204" pitchFamily="34" charset="0"/>
              <a:buChar char="•"/>
            </a:pPr>
            <a:r>
              <a:rPr lang="en-IN" b="1" i="0" dirty="0">
                <a:solidFill>
                  <a:schemeClr val="bg1">
                    <a:lumMod val="95000"/>
                  </a:schemeClr>
                </a:solidFill>
                <a:effectLst/>
              </a:rPr>
              <a:t>HTML architecture</a:t>
            </a:r>
          </a:p>
          <a:p>
            <a:pPr marL="1200150" lvl="2" indent="-285750">
              <a:spcAft>
                <a:spcPts val="600"/>
              </a:spcAft>
              <a:buFont typeface="Arial" panose="020B0604020202020204" pitchFamily="34" charset="0"/>
              <a:buChar char="•"/>
            </a:pPr>
            <a:r>
              <a:rPr lang="en-IN" b="1" i="0" dirty="0">
                <a:solidFill>
                  <a:schemeClr val="bg1">
                    <a:lumMod val="95000"/>
                  </a:schemeClr>
                </a:solidFill>
                <a:effectLst/>
              </a:rPr>
              <a:t>CSS architecture</a:t>
            </a:r>
          </a:p>
          <a:p>
            <a:pPr marL="1200150" lvl="2" indent="-285750">
              <a:spcAft>
                <a:spcPts val="600"/>
              </a:spcAft>
              <a:buFont typeface="Arial" panose="020B0604020202020204" pitchFamily="34" charset="0"/>
              <a:buChar char="•"/>
            </a:pPr>
            <a:r>
              <a:rPr lang="en-IN" b="1" i="0" dirty="0" err="1">
                <a:solidFill>
                  <a:schemeClr val="bg1">
                    <a:lumMod val="95000"/>
                  </a:schemeClr>
                </a:solidFill>
                <a:effectLst/>
              </a:rPr>
              <a:t>Javascript</a:t>
            </a:r>
            <a:r>
              <a:rPr lang="en-IN" b="1" i="0" dirty="0">
                <a:solidFill>
                  <a:schemeClr val="bg1">
                    <a:lumMod val="95000"/>
                  </a:schemeClr>
                </a:solidFill>
                <a:effectLst/>
              </a:rPr>
              <a:t> architecture</a:t>
            </a:r>
          </a:p>
          <a:p>
            <a:pPr marL="742950" lvl="1" indent="-285750">
              <a:spcAft>
                <a:spcPts val="600"/>
              </a:spcAft>
              <a:buFont typeface="Arial" panose="020B0604020202020204" pitchFamily="34" charset="0"/>
              <a:buChar char="•"/>
            </a:pPr>
            <a:r>
              <a:rPr lang="en-IN" b="1" dirty="0">
                <a:solidFill>
                  <a:schemeClr val="bg1">
                    <a:lumMod val="95000"/>
                  </a:schemeClr>
                </a:solidFill>
              </a:rPr>
              <a:t>Processes and testing</a:t>
            </a:r>
          </a:p>
          <a:p>
            <a:pPr marL="742950" lvl="1" indent="-285750">
              <a:spcAft>
                <a:spcPts val="600"/>
              </a:spcAft>
              <a:buFont typeface="Arial" panose="020B0604020202020204" pitchFamily="34" charset="0"/>
              <a:buChar char="•"/>
            </a:pPr>
            <a:r>
              <a:rPr lang="en-IN" b="1" i="0" dirty="0">
                <a:solidFill>
                  <a:schemeClr val="bg1">
                    <a:lumMod val="95000"/>
                  </a:schemeClr>
                </a:solidFill>
                <a:effectLst/>
              </a:rPr>
              <a:t>Documentation</a:t>
            </a:r>
          </a:p>
          <a:p>
            <a:pPr>
              <a:spcAft>
                <a:spcPts val="600"/>
              </a:spcAft>
              <a:buFont typeface="Arial" panose="020B0604020202020204" pitchFamily="34" charset="0"/>
              <a:buChar char="•"/>
            </a:pPr>
            <a:r>
              <a:rPr lang="en-IN" b="1" i="0" dirty="0">
                <a:solidFill>
                  <a:schemeClr val="bg1">
                    <a:lumMod val="95000"/>
                  </a:schemeClr>
                </a:solidFill>
                <a:effectLst/>
              </a:rPr>
              <a:t>Design patterns of significance</a:t>
            </a:r>
          </a:p>
        </p:txBody>
      </p:sp>
    </p:spTree>
    <p:extLst>
      <p:ext uri="{BB962C8B-B14F-4D97-AF65-F5344CB8AC3E}">
        <p14:creationId xmlns:p14="http://schemas.microsoft.com/office/powerpoint/2010/main" val="38722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7DF7-2DE5-5D4B-919C-342CFDEFEE89}"/>
              </a:ext>
            </a:extLst>
          </p:cNvPr>
          <p:cNvSpPr>
            <a:spLocks noGrp="1"/>
          </p:cNvSpPr>
          <p:nvPr>
            <p:ph type="title"/>
          </p:nvPr>
        </p:nvSpPr>
        <p:spPr/>
        <p:txBody>
          <a:bodyPr>
            <a:normAutofit/>
          </a:bodyPr>
          <a:lstStyle/>
          <a:p>
            <a:r>
              <a:rPr lang="en-IN" dirty="0" err="1"/>
              <a:t>Asyncronous</a:t>
            </a:r>
            <a:r>
              <a:rPr lang="en-IN" dirty="0"/>
              <a:t> programming</a:t>
            </a:r>
            <a:endParaRPr lang="en-US" dirty="0"/>
          </a:p>
        </p:txBody>
      </p:sp>
      <p:sp>
        <p:nvSpPr>
          <p:cNvPr id="3" name="Content Placeholder 2">
            <a:extLst>
              <a:ext uri="{FF2B5EF4-FFF2-40B4-BE49-F238E27FC236}">
                <a16:creationId xmlns:a16="http://schemas.microsoft.com/office/drawing/2014/main" id="{AA652523-0D42-9B42-A346-712C6052F5E7}"/>
              </a:ext>
            </a:extLst>
          </p:cNvPr>
          <p:cNvSpPr>
            <a:spLocks noGrp="1"/>
          </p:cNvSpPr>
          <p:nvPr>
            <p:ph idx="1"/>
          </p:nvPr>
        </p:nvSpPr>
        <p:spPr>
          <a:xfrm>
            <a:off x="764060" y="1984124"/>
            <a:ext cx="3255433" cy="2889751"/>
          </a:xfrm>
        </p:spPr>
        <p:txBody>
          <a:bodyPr>
            <a:normAutofit/>
          </a:bodyPr>
          <a:lstStyle/>
          <a:p>
            <a:r>
              <a:rPr lang="en-IN" sz="1600" dirty="0"/>
              <a:t>Normal functions are </a:t>
            </a:r>
            <a:r>
              <a:rPr lang="en-IN" sz="1600" i="1" dirty="0"/>
              <a:t>synchronous</a:t>
            </a:r>
            <a:r>
              <a:rPr lang="en-IN" sz="1600" dirty="0"/>
              <a:t>: the caller waits until the callee is finished with its computation</a:t>
            </a:r>
          </a:p>
          <a:p>
            <a:r>
              <a:rPr lang="en-IN" sz="1600" dirty="0"/>
              <a:t>Asynchronous programming makes it possible to express waiting for long-running actions without freezing the program during these actions. </a:t>
            </a:r>
          </a:p>
          <a:p>
            <a:pPr lvl="1"/>
            <a:r>
              <a:rPr lang="en-IN" sz="1600" dirty="0" err="1"/>
              <a:t>Callbacks</a:t>
            </a:r>
            <a:r>
              <a:rPr lang="en-IN" sz="1600" dirty="0"/>
              <a:t>, functions that are called when the actions complete. </a:t>
            </a:r>
          </a:p>
          <a:p>
            <a:pPr lvl="1"/>
            <a:r>
              <a:rPr lang="en-IN" sz="1600" dirty="0" err="1"/>
              <a:t>Callback</a:t>
            </a:r>
            <a:r>
              <a:rPr lang="en-IN" sz="1600" dirty="0"/>
              <a:t>-hell</a:t>
            </a:r>
            <a:endParaRPr lang="en-US" sz="1600" dirty="0"/>
          </a:p>
        </p:txBody>
      </p:sp>
      <p:sp>
        <p:nvSpPr>
          <p:cNvPr id="4" name="Content Placeholder 2">
            <a:extLst>
              <a:ext uri="{FF2B5EF4-FFF2-40B4-BE49-F238E27FC236}">
                <a16:creationId xmlns:a16="http://schemas.microsoft.com/office/drawing/2014/main" id="{4C9657D4-8120-6147-9205-7B162D1EC9EF}"/>
              </a:ext>
            </a:extLst>
          </p:cNvPr>
          <p:cNvSpPr txBox="1">
            <a:spLocks/>
          </p:cNvSpPr>
          <p:nvPr/>
        </p:nvSpPr>
        <p:spPr>
          <a:xfrm>
            <a:off x="4382530" y="1947591"/>
            <a:ext cx="3398109" cy="410722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b="1" dirty="0"/>
              <a:t>Modern syntax</a:t>
            </a:r>
          </a:p>
          <a:p>
            <a:pPr lvl="1"/>
            <a:r>
              <a:rPr lang="en-IN" sz="1600" dirty="0"/>
              <a:t>Promises</a:t>
            </a:r>
          </a:p>
          <a:p>
            <a:pPr lvl="2"/>
            <a:r>
              <a:rPr lang="en-IN" sz="1600" dirty="0"/>
              <a:t>Call still become complicated to read and understand</a:t>
            </a:r>
          </a:p>
          <a:p>
            <a:pPr lvl="1"/>
            <a:r>
              <a:rPr lang="en-IN" sz="1600" dirty="0"/>
              <a:t>Generators </a:t>
            </a:r>
          </a:p>
          <a:p>
            <a:pPr lvl="1"/>
            <a:r>
              <a:rPr lang="en-IN" sz="1600" dirty="0"/>
              <a:t>Async/Await</a:t>
            </a:r>
          </a:p>
          <a:p>
            <a:pPr lvl="2"/>
            <a:r>
              <a:rPr lang="en-IN" sz="1600" dirty="0"/>
              <a:t>Browser support – Babel</a:t>
            </a:r>
          </a:p>
          <a:p>
            <a:r>
              <a:rPr lang="en-IN" sz="1600" b="1" dirty="0"/>
              <a:t>Reactive programming - Streams of data, operations, subscriptions</a:t>
            </a:r>
          </a:p>
          <a:p>
            <a:pPr lvl="1"/>
            <a:r>
              <a:rPr lang="en-IN" sz="1600" dirty="0" err="1"/>
              <a:t>RxJS</a:t>
            </a:r>
            <a:r>
              <a:rPr lang="en-IN" sz="1600" dirty="0"/>
              <a:t> observables</a:t>
            </a:r>
          </a:p>
          <a:p>
            <a:pPr lvl="2"/>
            <a:r>
              <a:rPr lang="en-US" sz="1600" dirty="0"/>
              <a:t>Delayed execution (Eager VS lazy)</a:t>
            </a:r>
          </a:p>
          <a:p>
            <a:pPr lvl="2"/>
            <a:r>
              <a:rPr lang="en-US" sz="1600" dirty="0"/>
              <a:t>Multicast, Multiple streams to be handled (race)</a:t>
            </a:r>
          </a:p>
          <a:p>
            <a:pPr lvl="2"/>
            <a:r>
              <a:rPr lang="en-US" sz="1600" dirty="0"/>
              <a:t>Operations</a:t>
            </a:r>
          </a:p>
          <a:p>
            <a:pPr lvl="2"/>
            <a:endParaRPr lang="en-US" sz="1600" dirty="0"/>
          </a:p>
        </p:txBody>
      </p:sp>
      <p:pic>
        <p:nvPicPr>
          <p:cNvPr id="5" name="Picture 4">
            <a:extLst>
              <a:ext uri="{FF2B5EF4-FFF2-40B4-BE49-F238E27FC236}">
                <a16:creationId xmlns:a16="http://schemas.microsoft.com/office/drawing/2014/main" id="{C1A83EDD-3016-FD4E-A9FC-F961199AF7F4}"/>
              </a:ext>
            </a:extLst>
          </p:cNvPr>
          <p:cNvPicPr>
            <a:picLocks noChangeAspect="1"/>
          </p:cNvPicPr>
          <p:nvPr/>
        </p:nvPicPr>
        <p:blipFill>
          <a:blip r:embed="rId2"/>
          <a:stretch>
            <a:fillRect/>
          </a:stretch>
        </p:blipFill>
        <p:spPr>
          <a:xfrm>
            <a:off x="8064483" y="2154626"/>
            <a:ext cx="3255434" cy="2153712"/>
          </a:xfrm>
          <a:custGeom>
            <a:avLst/>
            <a:gdLst>
              <a:gd name="connsiteX0" fmla="*/ 0 w 3255434"/>
              <a:gd name="connsiteY0" fmla="*/ 0 h 2153712"/>
              <a:gd name="connsiteX1" fmla="*/ 585978 w 3255434"/>
              <a:gd name="connsiteY1" fmla="*/ 0 h 2153712"/>
              <a:gd name="connsiteX2" fmla="*/ 1269619 w 3255434"/>
              <a:gd name="connsiteY2" fmla="*/ 0 h 2153712"/>
              <a:gd name="connsiteX3" fmla="*/ 1888152 w 3255434"/>
              <a:gd name="connsiteY3" fmla="*/ 0 h 2153712"/>
              <a:gd name="connsiteX4" fmla="*/ 2474130 w 3255434"/>
              <a:gd name="connsiteY4" fmla="*/ 0 h 2153712"/>
              <a:gd name="connsiteX5" fmla="*/ 3255434 w 3255434"/>
              <a:gd name="connsiteY5" fmla="*/ 0 h 2153712"/>
              <a:gd name="connsiteX6" fmla="*/ 3255434 w 3255434"/>
              <a:gd name="connsiteY6" fmla="*/ 538428 h 2153712"/>
              <a:gd name="connsiteX7" fmla="*/ 3255434 w 3255434"/>
              <a:gd name="connsiteY7" fmla="*/ 1076856 h 2153712"/>
              <a:gd name="connsiteX8" fmla="*/ 3255434 w 3255434"/>
              <a:gd name="connsiteY8" fmla="*/ 1572210 h 2153712"/>
              <a:gd name="connsiteX9" fmla="*/ 3255434 w 3255434"/>
              <a:gd name="connsiteY9" fmla="*/ 2153712 h 2153712"/>
              <a:gd name="connsiteX10" fmla="*/ 2669456 w 3255434"/>
              <a:gd name="connsiteY10" fmla="*/ 2153712 h 2153712"/>
              <a:gd name="connsiteX11" fmla="*/ 2116032 w 3255434"/>
              <a:gd name="connsiteY11" fmla="*/ 2153712 h 2153712"/>
              <a:gd name="connsiteX12" fmla="*/ 1432391 w 3255434"/>
              <a:gd name="connsiteY12" fmla="*/ 2153712 h 2153712"/>
              <a:gd name="connsiteX13" fmla="*/ 846413 w 3255434"/>
              <a:gd name="connsiteY13" fmla="*/ 2153712 h 2153712"/>
              <a:gd name="connsiteX14" fmla="*/ 0 w 3255434"/>
              <a:gd name="connsiteY14" fmla="*/ 2153712 h 2153712"/>
              <a:gd name="connsiteX15" fmla="*/ 0 w 3255434"/>
              <a:gd name="connsiteY15" fmla="*/ 1572210 h 2153712"/>
              <a:gd name="connsiteX16" fmla="*/ 0 w 3255434"/>
              <a:gd name="connsiteY16" fmla="*/ 1076856 h 2153712"/>
              <a:gd name="connsiteX17" fmla="*/ 0 w 3255434"/>
              <a:gd name="connsiteY17" fmla="*/ 516891 h 2153712"/>
              <a:gd name="connsiteX18" fmla="*/ 0 w 3255434"/>
              <a:gd name="connsiteY18" fmla="*/ 0 h 215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55434" h="2153712" fill="none" extrusionOk="0">
                <a:moveTo>
                  <a:pt x="0" y="0"/>
                </a:moveTo>
                <a:cubicBezTo>
                  <a:pt x="282462" y="-6991"/>
                  <a:pt x="309941" y="-27013"/>
                  <a:pt x="585978" y="0"/>
                </a:cubicBezTo>
                <a:cubicBezTo>
                  <a:pt x="862015" y="27013"/>
                  <a:pt x="1090637" y="-16285"/>
                  <a:pt x="1269619" y="0"/>
                </a:cubicBezTo>
                <a:cubicBezTo>
                  <a:pt x="1448601" y="16285"/>
                  <a:pt x="1614102" y="-9460"/>
                  <a:pt x="1888152" y="0"/>
                </a:cubicBezTo>
                <a:cubicBezTo>
                  <a:pt x="2162202" y="9460"/>
                  <a:pt x="2231983" y="3580"/>
                  <a:pt x="2474130" y="0"/>
                </a:cubicBezTo>
                <a:cubicBezTo>
                  <a:pt x="2716277" y="-3580"/>
                  <a:pt x="3008570" y="23088"/>
                  <a:pt x="3255434" y="0"/>
                </a:cubicBezTo>
                <a:cubicBezTo>
                  <a:pt x="3230015" y="125137"/>
                  <a:pt x="3263110" y="270514"/>
                  <a:pt x="3255434" y="538428"/>
                </a:cubicBezTo>
                <a:cubicBezTo>
                  <a:pt x="3247758" y="806342"/>
                  <a:pt x="3280717" y="946252"/>
                  <a:pt x="3255434" y="1076856"/>
                </a:cubicBezTo>
                <a:cubicBezTo>
                  <a:pt x="3230151" y="1207460"/>
                  <a:pt x="3243271" y="1391987"/>
                  <a:pt x="3255434" y="1572210"/>
                </a:cubicBezTo>
                <a:cubicBezTo>
                  <a:pt x="3267597" y="1752433"/>
                  <a:pt x="3254492" y="1998030"/>
                  <a:pt x="3255434" y="2153712"/>
                </a:cubicBezTo>
                <a:cubicBezTo>
                  <a:pt x="3080222" y="2175189"/>
                  <a:pt x="2827129" y="2143695"/>
                  <a:pt x="2669456" y="2153712"/>
                </a:cubicBezTo>
                <a:cubicBezTo>
                  <a:pt x="2511783" y="2163729"/>
                  <a:pt x="2318292" y="2151276"/>
                  <a:pt x="2116032" y="2153712"/>
                </a:cubicBezTo>
                <a:cubicBezTo>
                  <a:pt x="1913772" y="2156148"/>
                  <a:pt x="1615589" y="2145050"/>
                  <a:pt x="1432391" y="2153712"/>
                </a:cubicBezTo>
                <a:cubicBezTo>
                  <a:pt x="1249193" y="2162374"/>
                  <a:pt x="998310" y="2180848"/>
                  <a:pt x="846413" y="2153712"/>
                </a:cubicBezTo>
                <a:cubicBezTo>
                  <a:pt x="694516" y="2126576"/>
                  <a:pt x="216371" y="2159002"/>
                  <a:pt x="0" y="2153712"/>
                </a:cubicBezTo>
                <a:cubicBezTo>
                  <a:pt x="-23068" y="2037026"/>
                  <a:pt x="-24385" y="1741347"/>
                  <a:pt x="0" y="1572210"/>
                </a:cubicBezTo>
                <a:cubicBezTo>
                  <a:pt x="24385" y="1403073"/>
                  <a:pt x="-1012" y="1213127"/>
                  <a:pt x="0" y="1076856"/>
                </a:cubicBezTo>
                <a:cubicBezTo>
                  <a:pt x="1012" y="940585"/>
                  <a:pt x="7852" y="663292"/>
                  <a:pt x="0" y="516891"/>
                </a:cubicBezTo>
                <a:cubicBezTo>
                  <a:pt x="-7852" y="370490"/>
                  <a:pt x="-8087" y="115542"/>
                  <a:pt x="0" y="0"/>
                </a:cubicBezTo>
                <a:close/>
              </a:path>
              <a:path w="3255434" h="2153712" stroke="0" extrusionOk="0">
                <a:moveTo>
                  <a:pt x="0" y="0"/>
                </a:moveTo>
                <a:cubicBezTo>
                  <a:pt x="162877" y="-9898"/>
                  <a:pt x="381285" y="-19991"/>
                  <a:pt x="618532" y="0"/>
                </a:cubicBezTo>
                <a:cubicBezTo>
                  <a:pt x="855779" y="19991"/>
                  <a:pt x="901119" y="7954"/>
                  <a:pt x="1171956" y="0"/>
                </a:cubicBezTo>
                <a:cubicBezTo>
                  <a:pt x="1442793" y="-7954"/>
                  <a:pt x="1584239" y="12332"/>
                  <a:pt x="1888152" y="0"/>
                </a:cubicBezTo>
                <a:cubicBezTo>
                  <a:pt x="2192065" y="-12332"/>
                  <a:pt x="2198057" y="20136"/>
                  <a:pt x="2506684" y="0"/>
                </a:cubicBezTo>
                <a:cubicBezTo>
                  <a:pt x="2815311" y="-20136"/>
                  <a:pt x="2884157" y="-21070"/>
                  <a:pt x="3255434" y="0"/>
                </a:cubicBezTo>
                <a:cubicBezTo>
                  <a:pt x="3242987" y="213924"/>
                  <a:pt x="3228964" y="353162"/>
                  <a:pt x="3255434" y="581502"/>
                </a:cubicBezTo>
                <a:cubicBezTo>
                  <a:pt x="3281904" y="809842"/>
                  <a:pt x="3245621" y="946787"/>
                  <a:pt x="3255434" y="1119930"/>
                </a:cubicBezTo>
                <a:cubicBezTo>
                  <a:pt x="3265247" y="1293073"/>
                  <a:pt x="3277943" y="1485066"/>
                  <a:pt x="3255434" y="1658358"/>
                </a:cubicBezTo>
                <a:cubicBezTo>
                  <a:pt x="3232925" y="1831650"/>
                  <a:pt x="3251748" y="2003767"/>
                  <a:pt x="3255434" y="2153712"/>
                </a:cubicBezTo>
                <a:cubicBezTo>
                  <a:pt x="3008461" y="2156782"/>
                  <a:pt x="2884763" y="2136877"/>
                  <a:pt x="2669456" y="2153712"/>
                </a:cubicBezTo>
                <a:cubicBezTo>
                  <a:pt x="2454149" y="2170547"/>
                  <a:pt x="2181642" y="2182066"/>
                  <a:pt x="2018369" y="2153712"/>
                </a:cubicBezTo>
                <a:cubicBezTo>
                  <a:pt x="1855096" y="2125358"/>
                  <a:pt x="1537526" y="2125062"/>
                  <a:pt x="1399837" y="2153712"/>
                </a:cubicBezTo>
                <a:cubicBezTo>
                  <a:pt x="1262148" y="2182362"/>
                  <a:pt x="969786" y="2134393"/>
                  <a:pt x="683641" y="2153712"/>
                </a:cubicBezTo>
                <a:cubicBezTo>
                  <a:pt x="397496" y="2173031"/>
                  <a:pt x="184299" y="2131341"/>
                  <a:pt x="0" y="2153712"/>
                </a:cubicBezTo>
                <a:cubicBezTo>
                  <a:pt x="-1410" y="2025539"/>
                  <a:pt x="24685" y="1771362"/>
                  <a:pt x="0" y="1658358"/>
                </a:cubicBezTo>
                <a:cubicBezTo>
                  <a:pt x="-24685" y="1545354"/>
                  <a:pt x="-17349" y="1251384"/>
                  <a:pt x="0" y="1119930"/>
                </a:cubicBezTo>
                <a:cubicBezTo>
                  <a:pt x="17349" y="988476"/>
                  <a:pt x="-25165" y="847509"/>
                  <a:pt x="0" y="603039"/>
                </a:cubicBezTo>
                <a:cubicBezTo>
                  <a:pt x="25165" y="358569"/>
                  <a:pt x="4687" y="234842"/>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Rectangle 5">
            <a:extLst>
              <a:ext uri="{FF2B5EF4-FFF2-40B4-BE49-F238E27FC236}">
                <a16:creationId xmlns:a16="http://schemas.microsoft.com/office/drawing/2014/main" id="{F6291DFE-91B3-F340-A3CE-C66F51D81C37}"/>
              </a:ext>
            </a:extLst>
          </p:cNvPr>
          <p:cNvSpPr/>
          <p:nvPr/>
        </p:nvSpPr>
        <p:spPr>
          <a:xfrm>
            <a:off x="8087696" y="1893016"/>
            <a:ext cx="2851779" cy="261610"/>
          </a:xfrm>
          <a:prstGeom prst="rect">
            <a:avLst/>
          </a:prstGeom>
        </p:spPr>
        <p:txBody>
          <a:bodyPr wrap="square">
            <a:spAutoFit/>
          </a:bodyPr>
          <a:lstStyle/>
          <a:p>
            <a:r>
              <a:rPr lang="en-US" sz="1100" dirty="0" err="1">
                <a:solidFill>
                  <a:schemeClr val="bg2">
                    <a:lumMod val="50000"/>
                  </a:schemeClr>
                </a:solidFill>
              </a:rPr>
              <a:t>Courtersy</a:t>
            </a:r>
            <a:r>
              <a:rPr lang="en-US" sz="1100" dirty="0">
                <a:solidFill>
                  <a:schemeClr val="bg2">
                    <a:lumMod val="50000"/>
                  </a:schemeClr>
                </a:solidFill>
              </a:rPr>
              <a:t> – https://</a:t>
            </a:r>
            <a:r>
              <a:rPr lang="en-US" sz="1100" dirty="0" err="1">
                <a:solidFill>
                  <a:schemeClr val="bg2">
                    <a:lumMod val="50000"/>
                  </a:schemeClr>
                </a:solidFill>
              </a:rPr>
              <a:t>davidwalsh.name</a:t>
            </a:r>
            <a:r>
              <a:rPr lang="en-US" sz="1100" dirty="0">
                <a:solidFill>
                  <a:schemeClr val="bg2">
                    <a:lumMod val="50000"/>
                  </a:schemeClr>
                </a:solidFill>
              </a:rPr>
              <a:t>/async-generators</a:t>
            </a:r>
          </a:p>
        </p:txBody>
      </p:sp>
      <p:pic>
        <p:nvPicPr>
          <p:cNvPr id="7" name="Picture 6">
            <a:extLst>
              <a:ext uri="{FF2B5EF4-FFF2-40B4-BE49-F238E27FC236}">
                <a16:creationId xmlns:a16="http://schemas.microsoft.com/office/drawing/2014/main" id="{E04CB23E-3266-544D-B71B-2B8BE1F1FAD7}"/>
              </a:ext>
            </a:extLst>
          </p:cNvPr>
          <p:cNvPicPr>
            <a:picLocks noChangeAspect="1"/>
          </p:cNvPicPr>
          <p:nvPr/>
        </p:nvPicPr>
        <p:blipFill>
          <a:blip r:embed="rId3"/>
          <a:stretch>
            <a:fillRect/>
          </a:stretch>
        </p:blipFill>
        <p:spPr>
          <a:xfrm>
            <a:off x="8087696" y="4436789"/>
            <a:ext cx="3232221" cy="1162732"/>
          </a:xfrm>
          <a:custGeom>
            <a:avLst/>
            <a:gdLst>
              <a:gd name="connsiteX0" fmla="*/ 0 w 3232221"/>
              <a:gd name="connsiteY0" fmla="*/ 0 h 1162732"/>
              <a:gd name="connsiteX1" fmla="*/ 711089 w 3232221"/>
              <a:gd name="connsiteY1" fmla="*/ 0 h 1162732"/>
              <a:gd name="connsiteX2" fmla="*/ 1389855 w 3232221"/>
              <a:gd name="connsiteY2" fmla="*/ 0 h 1162732"/>
              <a:gd name="connsiteX3" fmla="*/ 1971655 w 3232221"/>
              <a:gd name="connsiteY3" fmla="*/ 0 h 1162732"/>
              <a:gd name="connsiteX4" fmla="*/ 2553455 w 3232221"/>
              <a:gd name="connsiteY4" fmla="*/ 0 h 1162732"/>
              <a:gd name="connsiteX5" fmla="*/ 3232221 w 3232221"/>
              <a:gd name="connsiteY5" fmla="*/ 0 h 1162732"/>
              <a:gd name="connsiteX6" fmla="*/ 3232221 w 3232221"/>
              <a:gd name="connsiteY6" fmla="*/ 581366 h 1162732"/>
              <a:gd name="connsiteX7" fmla="*/ 3232221 w 3232221"/>
              <a:gd name="connsiteY7" fmla="*/ 1162732 h 1162732"/>
              <a:gd name="connsiteX8" fmla="*/ 2585777 w 3232221"/>
              <a:gd name="connsiteY8" fmla="*/ 1162732 h 1162732"/>
              <a:gd name="connsiteX9" fmla="*/ 2003977 w 3232221"/>
              <a:gd name="connsiteY9" fmla="*/ 1162732 h 1162732"/>
              <a:gd name="connsiteX10" fmla="*/ 1325211 w 3232221"/>
              <a:gd name="connsiteY10" fmla="*/ 1162732 h 1162732"/>
              <a:gd name="connsiteX11" fmla="*/ 678766 w 3232221"/>
              <a:gd name="connsiteY11" fmla="*/ 1162732 h 1162732"/>
              <a:gd name="connsiteX12" fmla="*/ 0 w 3232221"/>
              <a:gd name="connsiteY12" fmla="*/ 1162732 h 1162732"/>
              <a:gd name="connsiteX13" fmla="*/ 0 w 3232221"/>
              <a:gd name="connsiteY13" fmla="*/ 616248 h 1162732"/>
              <a:gd name="connsiteX14" fmla="*/ 0 w 3232221"/>
              <a:gd name="connsiteY14" fmla="*/ 0 h 116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2221" h="1162732" fill="none" extrusionOk="0">
                <a:moveTo>
                  <a:pt x="0" y="0"/>
                </a:moveTo>
                <a:cubicBezTo>
                  <a:pt x="275522" y="32018"/>
                  <a:pt x="365195" y="19866"/>
                  <a:pt x="711089" y="0"/>
                </a:cubicBezTo>
                <a:cubicBezTo>
                  <a:pt x="1056983" y="-19866"/>
                  <a:pt x="1162671" y="31541"/>
                  <a:pt x="1389855" y="0"/>
                </a:cubicBezTo>
                <a:cubicBezTo>
                  <a:pt x="1617039" y="-31541"/>
                  <a:pt x="1750096" y="-22449"/>
                  <a:pt x="1971655" y="0"/>
                </a:cubicBezTo>
                <a:cubicBezTo>
                  <a:pt x="2193214" y="22449"/>
                  <a:pt x="2368083" y="-27418"/>
                  <a:pt x="2553455" y="0"/>
                </a:cubicBezTo>
                <a:cubicBezTo>
                  <a:pt x="2738827" y="27418"/>
                  <a:pt x="3039613" y="15515"/>
                  <a:pt x="3232221" y="0"/>
                </a:cubicBezTo>
                <a:cubicBezTo>
                  <a:pt x="3217656" y="167293"/>
                  <a:pt x="3242511" y="376774"/>
                  <a:pt x="3232221" y="581366"/>
                </a:cubicBezTo>
                <a:cubicBezTo>
                  <a:pt x="3221931" y="785958"/>
                  <a:pt x="3222233" y="937295"/>
                  <a:pt x="3232221" y="1162732"/>
                </a:cubicBezTo>
                <a:cubicBezTo>
                  <a:pt x="2974960" y="1156346"/>
                  <a:pt x="2819954" y="1143685"/>
                  <a:pt x="2585777" y="1162732"/>
                </a:cubicBezTo>
                <a:cubicBezTo>
                  <a:pt x="2351600" y="1181779"/>
                  <a:pt x="2266369" y="1171729"/>
                  <a:pt x="2003977" y="1162732"/>
                </a:cubicBezTo>
                <a:cubicBezTo>
                  <a:pt x="1741585" y="1153735"/>
                  <a:pt x="1528053" y="1171990"/>
                  <a:pt x="1325211" y="1162732"/>
                </a:cubicBezTo>
                <a:cubicBezTo>
                  <a:pt x="1122369" y="1153474"/>
                  <a:pt x="935818" y="1185204"/>
                  <a:pt x="678766" y="1162732"/>
                </a:cubicBezTo>
                <a:cubicBezTo>
                  <a:pt x="421714" y="1140260"/>
                  <a:pt x="148449" y="1152455"/>
                  <a:pt x="0" y="1162732"/>
                </a:cubicBezTo>
                <a:cubicBezTo>
                  <a:pt x="-17712" y="980338"/>
                  <a:pt x="-11521" y="855248"/>
                  <a:pt x="0" y="616248"/>
                </a:cubicBezTo>
                <a:cubicBezTo>
                  <a:pt x="11521" y="377248"/>
                  <a:pt x="6497" y="196339"/>
                  <a:pt x="0" y="0"/>
                </a:cubicBezTo>
                <a:close/>
              </a:path>
              <a:path w="3232221" h="1162732" stroke="0" extrusionOk="0">
                <a:moveTo>
                  <a:pt x="0" y="0"/>
                </a:moveTo>
                <a:cubicBezTo>
                  <a:pt x="154193" y="-13194"/>
                  <a:pt x="355894" y="-13324"/>
                  <a:pt x="581800" y="0"/>
                </a:cubicBezTo>
                <a:cubicBezTo>
                  <a:pt x="807706" y="13324"/>
                  <a:pt x="997050" y="15748"/>
                  <a:pt x="1228244" y="0"/>
                </a:cubicBezTo>
                <a:cubicBezTo>
                  <a:pt x="1459438" y="-15748"/>
                  <a:pt x="1540427" y="-21335"/>
                  <a:pt x="1810044" y="0"/>
                </a:cubicBezTo>
                <a:cubicBezTo>
                  <a:pt x="2079661" y="21335"/>
                  <a:pt x="2227384" y="-33710"/>
                  <a:pt x="2521132" y="0"/>
                </a:cubicBezTo>
                <a:cubicBezTo>
                  <a:pt x="2814880" y="33710"/>
                  <a:pt x="2886429" y="-26632"/>
                  <a:pt x="3232221" y="0"/>
                </a:cubicBezTo>
                <a:cubicBezTo>
                  <a:pt x="3226560" y="218831"/>
                  <a:pt x="3259213" y="297412"/>
                  <a:pt x="3232221" y="546484"/>
                </a:cubicBezTo>
                <a:cubicBezTo>
                  <a:pt x="3205229" y="795556"/>
                  <a:pt x="3202633" y="1005064"/>
                  <a:pt x="3232221" y="1162732"/>
                </a:cubicBezTo>
                <a:cubicBezTo>
                  <a:pt x="3023867" y="1187291"/>
                  <a:pt x="2938847" y="1143932"/>
                  <a:pt x="2650421" y="1162732"/>
                </a:cubicBezTo>
                <a:cubicBezTo>
                  <a:pt x="2361995" y="1181532"/>
                  <a:pt x="2215254" y="1175267"/>
                  <a:pt x="1939333" y="1162732"/>
                </a:cubicBezTo>
                <a:cubicBezTo>
                  <a:pt x="1663412" y="1150197"/>
                  <a:pt x="1571644" y="1137389"/>
                  <a:pt x="1389855" y="1162732"/>
                </a:cubicBezTo>
                <a:cubicBezTo>
                  <a:pt x="1208066" y="1188075"/>
                  <a:pt x="973175" y="1187594"/>
                  <a:pt x="840377" y="1162732"/>
                </a:cubicBezTo>
                <a:cubicBezTo>
                  <a:pt x="707579" y="1137870"/>
                  <a:pt x="231241" y="1130665"/>
                  <a:pt x="0" y="1162732"/>
                </a:cubicBezTo>
                <a:cubicBezTo>
                  <a:pt x="27330" y="991168"/>
                  <a:pt x="-19706" y="802950"/>
                  <a:pt x="0" y="604621"/>
                </a:cubicBezTo>
                <a:cubicBezTo>
                  <a:pt x="19706" y="406292"/>
                  <a:pt x="-946" y="144130"/>
                  <a:pt x="0" y="0"/>
                </a:cubicBezTo>
                <a:close/>
              </a:path>
            </a:pathLst>
          </a:custGeom>
          <a:ln>
            <a:solidFill>
              <a:schemeClr val="accent1"/>
            </a:solidFill>
            <a:extLst>
              <a:ext uri="{C807C97D-BFC1-408E-A445-0C87EB9F89A2}">
                <ask:lineSketchStyleProps xmlns:ask="http://schemas.microsoft.com/office/drawing/2018/sketchyshapes" sd="3844312185">
                  <a:prstGeom prst="rect">
                    <a:avLst/>
                  </a:prstGeom>
                  <ask:type>
                    <ask:lineSketchFreehand/>
                  </ask:type>
                </ask:lineSketchStyleProps>
              </a:ext>
            </a:extLst>
          </a:ln>
        </p:spPr>
      </p:pic>
    </p:spTree>
    <p:extLst>
      <p:ext uri="{BB962C8B-B14F-4D97-AF65-F5344CB8AC3E}">
        <p14:creationId xmlns:p14="http://schemas.microsoft.com/office/powerpoint/2010/main" val="3759816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7DF7-2DE5-5D4B-919C-342CFDEFEE89}"/>
              </a:ext>
            </a:extLst>
          </p:cNvPr>
          <p:cNvSpPr>
            <a:spLocks noGrp="1"/>
          </p:cNvSpPr>
          <p:nvPr>
            <p:ph type="title"/>
          </p:nvPr>
        </p:nvSpPr>
        <p:spPr/>
        <p:txBody>
          <a:bodyPr>
            <a:normAutofit/>
          </a:bodyPr>
          <a:lstStyle/>
          <a:p>
            <a:r>
              <a:rPr lang="en-IN" dirty="0"/>
              <a:t>State management</a:t>
            </a:r>
          </a:p>
        </p:txBody>
      </p:sp>
      <p:sp>
        <p:nvSpPr>
          <p:cNvPr id="3" name="Content Placeholder 2">
            <a:extLst>
              <a:ext uri="{FF2B5EF4-FFF2-40B4-BE49-F238E27FC236}">
                <a16:creationId xmlns:a16="http://schemas.microsoft.com/office/drawing/2014/main" id="{AA652523-0D42-9B42-A346-712C6052F5E7}"/>
              </a:ext>
            </a:extLst>
          </p:cNvPr>
          <p:cNvSpPr>
            <a:spLocks noGrp="1"/>
          </p:cNvSpPr>
          <p:nvPr>
            <p:ph idx="1"/>
          </p:nvPr>
        </p:nvSpPr>
        <p:spPr>
          <a:xfrm>
            <a:off x="764061" y="1984125"/>
            <a:ext cx="2951204" cy="1788805"/>
          </a:xfrm>
        </p:spPr>
        <p:txBody>
          <a:bodyPr>
            <a:normAutofit/>
          </a:bodyPr>
          <a:lstStyle/>
          <a:p>
            <a:r>
              <a:rPr lang="en-IN" sz="1400" b="1" dirty="0"/>
              <a:t>State management</a:t>
            </a:r>
            <a:r>
              <a:rPr lang="en-IN" sz="1400" dirty="0"/>
              <a:t> refers to the management of the state of one or more </a:t>
            </a:r>
            <a:r>
              <a:rPr lang="en-IN" sz="1400" dirty="0">
                <a:hlinkClick r:id="rId2" tooltip="React (JavaScript library)"/>
              </a:rPr>
              <a:t>user interface</a:t>
            </a:r>
            <a:r>
              <a:rPr lang="en-IN" sz="1400" dirty="0"/>
              <a:t> controls such as text </a:t>
            </a:r>
            <a:r>
              <a:rPr lang="en-IN" sz="1400" dirty="0">
                <a:hlinkClick r:id="rId3" tooltip="Field (computer science)"/>
              </a:rPr>
              <a:t>fields</a:t>
            </a:r>
            <a:r>
              <a:rPr lang="en-IN" sz="1400" dirty="0"/>
              <a:t>, OK buttons, </a:t>
            </a:r>
            <a:r>
              <a:rPr lang="en-IN" sz="1400" dirty="0">
                <a:hlinkClick r:id="rId4"/>
              </a:rPr>
              <a:t>radio buttons</a:t>
            </a:r>
            <a:r>
              <a:rPr lang="en-IN" sz="1400" dirty="0"/>
              <a:t>, etc. in a graphical user interface.</a:t>
            </a:r>
          </a:p>
          <a:p>
            <a:r>
              <a:rPr lang="en-IN" sz="1400" dirty="0"/>
              <a:t>Handling how that data is synced, shared and updated is what state management is about</a:t>
            </a:r>
            <a:endParaRPr lang="en-US" sz="1400" dirty="0"/>
          </a:p>
        </p:txBody>
      </p:sp>
      <p:sp>
        <p:nvSpPr>
          <p:cNvPr id="4" name="Content Placeholder 2">
            <a:extLst>
              <a:ext uri="{FF2B5EF4-FFF2-40B4-BE49-F238E27FC236}">
                <a16:creationId xmlns:a16="http://schemas.microsoft.com/office/drawing/2014/main" id="{4C9657D4-8120-6147-9205-7B162D1EC9EF}"/>
              </a:ext>
            </a:extLst>
          </p:cNvPr>
          <p:cNvSpPr txBox="1">
            <a:spLocks/>
          </p:cNvSpPr>
          <p:nvPr/>
        </p:nvSpPr>
        <p:spPr>
          <a:xfrm>
            <a:off x="4104305" y="1984125"/>
            <a:ext cx="3398109" cy="410722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dirty="0"/>
              <a:t>Data/Events translated into UI</a:t>
            </a:r>
          </a:p>
          <a:p>
            <a:r>
              <a:rPr lang="en-IN" sz="1400" dirty="0" err="1"/>
              <a:t>Jquery</a:t>
            </a:r>
            <a:r>
              <a:rPr lang="en-IN" sz="1400" dirty="0"/>
              <a:t> / Direct DOM manipulation based on event handlers or AJAX responses, Asynchronous functions being completed.</a:t>
            </a:r>
          </a:p>
          <a:p>
            <a:r>
              <a:rPr lang="en-IN" sz="1400" dirty="0"/>
              <a:t>Using Models or Store</a:t>
            </a:r>
          </a:p>
          <a:p>
            <a:pPr lvl="1"/>
            <a:r>
              <a:rPr lang="en-IN" sz="1400" dirty="0"/>
              <a:t>Multiple models / state stored across multiple objects / components / MV* patterns</a:t>
            </a:r>
          </a:p>
          <a:p>
            <a:pPr lvl="2"/>
            <a:r>
              <a:rPr lang="en-IN" sz="1400" dirty="0"/>
              <a:t>Backbone Models</a:t>
            </a:r>
          </a:p>
          <a:p>
            <a:pPr lvl="2"/>
            <a:r>
              <a:rPr lang="en-IN" sz="1400" dirty="0"/>
              <a:t>Simple Angular Components</a:t>
            </a:r>
          </a:p>
          <a:p>
            <a:pPr lvl="2"/>
            <a:r>
              <a:rPr lang="en-IN" sz="1400" dirty="0"/>
              <a:t>Separation of concerns, Much easier to get started with</a:t>
            </a:r>
          </a:p>
          <a:p>
            <a:pPr lvl="1"/>
            <a:r>
              <a:rPr lang="en-IN" sz="1400" dirty="0"/>
              <a:t>Single model or store / Flux pattern </a:t>
            </a:r>
          </a:p>
          <a:p>
            <a:pPr lvl="2"/>
            <a:r>
              <a:rPr lang="en-IN" sz="1400" dirty="0"/>
              <a:t>Redux / </a:t>
            </a:r>
            <a:r>
              <a:rPr lang="en-IN" sz="1400" dirty="0" err="1"/>
              <a:t>NgRx</a:t>
            </a:r>
            <a:endParaRPr lang="en-IN" sz="1400" dirty="0"/>
          </a:p>
          <a:p>
            <a:pPr lvl="2"/>
            <a:r>
              <a:rPr lang="en-IN" sz="1400" dirty="0"/>
              <a:t>Learning curve and implementation complexity</a:t>
            </a:r>
            <a:endParaRPr lang="en-US" sz="1400" dirty="0"/>
          </a:p>
          <a:p>
            <a:pPr lvl="2"/>
            <a:endParaRPr lang="en-US" sz="1400" dirty="0"/>
          </a:p>
        </p:txBody>
      </p:sp>
      <p:sp>
        <p:nvSpPr>
          <p:cNvPr id="6" name="Rectangle 5">
            <a:extLst>
              <a:ext uri="{FF2B5EF4-FFF2-40B4-BE49-F238E27FC236}">
                <a16:creationId xmlns:a16="http://schemas.microsoft.com/office/drawing/2014/main" id="{F6291DFE-91B3-F340-A3CE-C66F51D81C37}"/>
              </a:ext>
            </a:extLst>
          </p:cNvPr>
          <p:cNvSpPr/>
          <p:nvPr/>
        </p:nvSpPr>
        <p:spPr>
          <a:xfrm>
            <a:off x="8158746" y="5809013"/>
            <a:ext cx="3084040" cy="261610"/>
          </a:xfrm>
          <a:prstGeom prst="rect">
            <a:avLst/>
          </a:prstGeom>
        </p:spPr>
        <p:txBody>
          <a:bodyPr wrap="square">
            <a:spAutoFit/>
          </a:bodyPr>
          <a:lstStyle/>
          <a:p>
            <a:r>
              <a:rPr lang="en-US" sz="1100" dirty="0">
                <a:solidFill>
                  <a:schemeClr val="bg2">
                    <a:lumMod val="50000"/>
                  </a:schemeClr>
                </a:solidFill>
              </a:rPr>
              <a:t>Courtesy: https://</a:t>
            </a:r>
            <a:r>
              <a:rPr lang="en-US" sz="1100" dirty="0" err="1">
                <a:solidFill>
                  <a:schemeClr val="bg2">
                    <a:lumMod val="50000"/>
                  </a:schemeClr>
                </a:solidFill>
              </a:rPr>
              <a:t>madasamy.medium.com</a:t>
            </a:r>
            <a:r>
              <a:rPr lang="en-US" sz="1100" dirty="0">
                <a:solidFill>
                  <a:schemeClr val="bg2">
                    <a:lumMod val="50000"/>
                  </a:schemeClr>
                </a:solidFill>
              </a:rPr>
              <a:t>/flux-vs-mvc-design-pattern-de134dfaa12b</a:t>
            </a:r>
          </a:p>
        </p:txBody>
      </p:sp>
      <p:pic>
        <p:nvPicPr>
          <p:cNvPr id="8" name="Picture 7">
            <a:extLst>
              <a:ext uri="{FF2B5EF4-FFF2-40B4-BE49-F238E27FC236}">
                <a16:creationId xmlns:a16="http://schemas.microsoft.com/office/drawing/2014/main" id="{4821BADF-592B-8A4C-BCAC-79404AD01BB8}"/>
              </a:ext>
            </a:extLst>
          </p:cNvPr>
          <p:cNvPicPr>
            <a:picLocks noChangeAspect="1"/>
          </p:cNvPicPr>
          <p:nvPr/>
        </p:nvPicPr>
        <p:blipFill>
          <a:blip r:embed="rId5"/>
          <a:stretch>
            <a:fillRect/>
          </a:stretch>
        </p:blipFill>
        <p:spPr>
          <a:xfrm>
            <a:off x="8127657" y="4037735"/>
            <a:ext cx="3226143" cy="1798646"/>
          </a:xfrm>
          <a:prstGeom prst="rect">
            <a:avLst/>
          </a:prstGeom>
        </p:spPr>
      </p:pic>
      <p:pic>
        <p:nvPicPr>
          <p:cNvPr id="9" name="Picture 8">
            <a:extLst>
              <a:ext uri="{FF2B5EF4-FFF2-40B4-BE49-F238E27FC236}">
                <a16:creationId xmlns:a16="http://schemas.microsoft.com/office/drawing/2014/main" id="{92048A30-5391-2842-B67B-5BFBC372B509}"/>
              </a:ext>
            </a:extLst>
          </p:cNvPr>
          <p:cNvPicPr>
            <a:picLocks noChangeAspect="1"/>
          </p:cNvPicPr>
          <p:nvPr/>
        </p:nvPicPr>
        <p:blipFill>
          <a:blip r:embed="rId6"/>
          <a:stretch>
            <a:fillRect/>
          </a:stretch>
        </p:blipFill>
        <p:spPr>
          <a:xfrm>
            <a:off x="8771951" y="1856829"/>
            <a:ext cx="1857631" cy="2043395"/>
          </a:xfrm>
          <a:prstGeom prst="rect">
            <a:avLst/>
          </a:prstGeom>
        </p:spPr>
      </p:pic>
      <p:sp>
        <p:nvSpPr>
          <p:cNvPr id="11" name="Rectangle 10">
            <a:extLst>
              <a:ext uri="{FF2B5EF4-FFF2-40B4-BE49-F238E27FC236}">
                <a16:creationId xmlns:a16="http://schemas.microsoft.com/office/drawing/2014/main" id="{8BC7D3F7-95F3-384B-837E-964ED88DF1D4}"/>
              </a:ext>
            </a:extLst>
          </p:cNvPr>
          <p:cNvSpPr/>
          <p:nvPr/>
        </p:nvSpPr>
        <p:spPr>
          <a:xfrm>
            <a:off x="10365457" y="3519242"/>
            <a:ext cx="2851779" cy="261610"/>
          </a:xfrm>
          <a:prstGeom prst="rect">
            <a:avLst/>
          </a:prstGeom>
        </p:spPr>
        <p:txBody>
          <a:bodyPr wrap="square">
            <a:spAutoFit/>
          </a:bodyPr>
          <a:lstStyle/>
          <a:p>
            <a:r>
              <a:rPr lang="en-US" sz="1100" dirty="0">
                <a:solidFill>
                  <a:schemeClr val="bg2">
                    <a:lumMod val="50000"/>
                  </a:schemeClr>
                </a:solidFill>
              </a:rPr>
              <a:t>Courtesy: Wikipedia</a:t>
            </a:r>
          </a:p>
        </p:txBody>
      </p:sp>
    </p:spTree>
    <p:extLst>
      <p:ext uri="{BB962C8B-B14F-4D97-AF65-F5344CB8AC3E}">
        <p14:creationId xmlns:p14="http://schemas.microsoft.com/office/powerpoint/2010/main" val="4144084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7DF7-2DE5-5D4B-919C-342CFDEFEE89}"/>
              </a:ext>
            </a:extLst>
          </p:cNvPr>
          <p:cNvSpPr>
            <a:spLocks noGrp="1"/>
          </p:cNvSpPr>
          <p:nvPr>
            <p:ph type="title"/>
          </p:nvPr>
        </p:nvSpPr>
        <p:spPr/>
        <p:txBody>
          <a:bodyPr>
            <a:normAutofit fontScale="90000"/>
          </a:bodyPr>
          <a:lstStyle/>
          <a:p>
            <a:r>
              <a:rPr lang="en-IN" dirty="0"/>
              <a:t>Micro-frontends and Backends for FE</a:t>
            </a:r>
          </a:p>
        </p:txBody>
      </p:sp>
      <p:sp>
        <p:nvSpPr>
          <p:cNvPr id="3" name="Content Placeholder 2">
            <a:extLst>
              <a:ext uri="{FF2B5EF4-FFF2-40B4-BE49-F238E27FC236}">
                <a16:creationId xmlns:a16="http://schemas.microsoft.com/office/drawing/2014/main" id="{AA652523-0D42-9B42-A346-712C6052F5E7}"/>
              </a:ext>
            </a:extLst>
          </p:cNvPr>
          <p:cNvSpPr>
            <a:spLocks noGrp="1"/>
          </p:cNvSpPr>
          <p:nvPr>
            <p:ph idx="1"/>
          </p:nvPr>
        </p:nvSpPr>
        <p:spPr>
          <a:xfrm>
            <a:off x="764061" y="1984125"/>
            <a:ext cx="3066534" cy="4433151"/>
          </a:xfrm>
        </p:spPr>
        <p:txBody>
          <a:bodyPr>
            <a:noAutofit/>
          </a:bodyPr>
          <a:lstStyle/>
          <a:p>
            <a:r>
              <a:rPr lang="en-IN" sz="1800" b="1" dirty="0"/>
              <a:t>Micro-frontends</a:t>
            </a:r>
          </a:p>
          <a:p>
            <a:pPr lvl="1" fontAlgn="base"/>
            <a:r>
              <a:rPr lang="en-IN" sz="1400" dirty="0"/>
              <a:t>smaller, more cohesive and maintainable codebases</a:t>
            </a:r>
          </a:p>
          <a:p>
            <a:pPr lvl="1" fontAlgn="base"/>
            <a:r>
              <a:rPr lang="en-IN" sz="1400" dirty="0"/>
              <a:t>more scalable organisations with decoupled, autonomous teams</a:t>
            </a:r>
          </a:p>
          <a:p>
            <a:pPr lvl="1" fontAlgn="base"/>
            <a:r>
              <a:rPr lang="en-IN" sz="1400" dirty="0"/>
              <a:t>the ability to upgrade, update, or even rewrite parts of the frontend in a more incremental fashion than was previously possible</a:t>
            </a:r>
          </a:p>
          <a:p>
            <a:pPr lvl="1" fontAlgn="base"/>
            <a:r>
              <a:rPr lang="en-IN" sz="1400" dirty="0"/>
              <a:t>Independent deployment</a:t>
            </a:r>
          </a:p>
          <a:p>
            <a:pPr lvl="1"/>
            <a:r>
              <a:rPr lang="en-IN" sz="1400" dirty="0"/>
              <a:t>Some cons</a:t>
            </a:r>
          </a:p>
          <a:p>
            <a:pPr lvl="2"/>
            <a:r>
              <a:rPr lang="en-IN" sz="1400" dirty="0"/>
              <a:t>Some micro frontend implementations can lead to duplication of dependencies, increasing the number of bytes our users must download. In addition, the dramatic increase in team autonomy can cause fragmentation in the way your teams work.</a:t>
            </a:r>
            <a:endParaRPr lang="en-US" sz="1400" dirty="0"/>
          </a:p>
        </p:txBody>
      </p:sp>
      <p:sp>
        <p:nvSpPr>
          <p:cNvPr id="4" name="Content Placeholder 2">
            <a:extLst>
              <a:ext uri="{FF2B5EF4-FFF2-40B4-BE49-F238E27FC236}">
                <a16:creationId xmlns:a16="http://schemas.microsoft.com/office/drawing/2014/main" id="{4C9657D4-8120-6147-9205-7B162D1EC9EF}"/>
              </a:ext>
            </a:extLst>
          </p:cNvPr>
          <p:cNvSpPr txBox="1">
            <a:spLocks/>
          </p:cNvSpPr>
          <p:nvPr/>
        </p:nvSpPr>
        <p:spPr>
          <a:xfrm>
            <a:off x="7055349" y="1890972"/>
            <a:ext cx="2771828" cy="434286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dirty="0"/>
              <a:t>Backends for FE</a:t>
            </a:r>
          </a:p>
          <a:p>
            <a:pPr lvl="1"/>
            <a:r>
              <a:rPr lang="en-IN" sz="1400" dirty="0"/>
              <a:t>Why? </a:t>
            </a:r>
          </a:p>
          <a:p>
            <a:pPr lvl="2"/>
            <a:r>
              <a:rPr lang="en-IN" sz="1400" dirty="0"/>
              <a:t>Our server is so bloated. Client-specific control flow is littered everywhere and we are struggling to add features without introducing side effects.</a:t>
            </a:r>
          </a:p>
          <a:p>
            <a:pPr lvl="2"/>
            <a:r>
              <a:rPr lang="en-IN" sz="1400" dirty="0"/>
              <a:t>Testing multiple front-ends and facing failure in other front-ends</a:t>
            </a:r>
          </a:p>
          <a:p>
            <a:pPr lvl="1"/>
            <a:r>
              <a:rPr lang="en-IN" sz="1400" dirty="0"/>
              <a:t>The BFF applications are lightweight translation layers that decouple individual clients from downstream services and serve only a single frontend.</a:t>
            </a:r>
            <a:endParaRPr lang="en-US" sz="1400" dirty="0"/>
          </a:p>
        </p:txBody>
      </p:sp>
      <p:sp>
        <p:nvSpPr>
          <p:cNvPr id="6" name="Rectangle 5">
            <a:extLst>
              <a:ext uri="{FF2B5EF4-FFF2-40B4-BE49-F238E27FC236}">
                <a16:creationId xmlns:a16="http://schemas.microsoft.com/office/drawing/2014/main" id="{F6291DFE-91B3-F340-A3CE-C66F51D81C37}"/>
              </a:ext>
            </a:extLst>
          </p:cNvPr>
          <p:cNvSpPr/>
          <p:nvPr/>
        </p:nvSpPr>
        <p:spPr>
          <a:xfrm>
            <a:off x="4018031" y="4095680"/>
            <a:ext cx="2163265" cy="430887"/>
          </a:xfrm>
          <a:prstGeom prst="rect">
            <a:avLst/>
          </a:prstGeom>
        </p:spPr>
        <p:txBody>
          <a:bodyPr wrap="square">
            <a:spAutoFit/>
          </a:bodyPr>
          <a:lstStyle/>
          <a:p>
            <a:r>
              <a:rPr lang="en-US" sz="1100" dirty="0">
                <a:solidFill>
                  <a:schemeClr val="bg2">
                    <a:lumMod val="50000"/>
                  </a:schemeClr>
                </a:solidFill>
              </a:rPr>
              <a:t>CH UI codebase – Multi-project workspace, one way to separate a large application using angular projects</a:t>
            </a:r>
          </a:p>
        </p:txBody>
      </p:sp>
      <p:sp>
        <p:nvSpPr>
          <p:cNvPr id="11" name="Rectangle 10">
            <a:extLst>
              <a:ext uri="{FF2B5EF4-FFF2-40B4-BE49-F238E27FC236}">
                <a16:creationId xmlns:a16="http://schemas.microsoft.com/office/drawing/2014/main" id="{8BC7D3F7-95F3-384B-837E-964ED88DF1D4}"/>
              </a:ext>
            </a:extLst>
          </p:cNvPr>
          <p:cNvSpPr/>
          <p:nvPr/>
        </p:nvSpPr>
        <p:spPr>
          <a:xfrm>
            <a:off x="3869649" y="5654740"/>
            <a:ext cx="2851779" cy="261610"/>
          </a:xfrm>
          <a:prstGeom prst="rect">
            <a:avLst/>
          </a:prstGeom>
        </p:spPr>
        <p:txBody>
          <a:bodyPr wrap="square">
            <a:spAutoFit/>
          </a:bodyPr>
          <a:lstStyle/>
          <a:p>
            <a:r>
              <a:rPr lang="en-US" sz="1100" dirty="0">
                <a:solidFill>
                  <a:schemeClr val="bg2">
                    <a:lumMod val="50000"/>
                  </a:schemeClr>
                </a:solidFill>
              </a:rPr>
              <a:t>Courtesy: https://</a:t>
            </a:r>
            <a:r>
              <a:rPr lang="en-US" sz="1100" dirty="0" err="1">
                <a:solidFill>
                  <a:schemeClr val="bg2">
                    <a:lumMod val="50000"/>
                  </a:schemeClr>
                </a:solidFill>
              </a:rPr>
              <a:t>martinfowler.com</a:t>
            </a:r>
            <a:r>
              <a:rPr lang="en-US" sz="1100" dirty="0">
                <a:solidFill>
                  <a:schemeClr val="bg2">
                    <a:lumMod val="50000"/>
                  </a:schemeClr>
                </a:solidFill>
              </a:rPr>
              <a:t>/articles/micro-</a:t>
            </a:r>
            <a:r>
              <a:rPr lang="en-US" sz="1100" dirty="0" err="1">
                <a:solidFill>
                  <a:schemeClr val="bg2">
                    <a:lumMod val="50000"/>
                  </a:schemeClr>
                </a:solidFill>
              </a:rPr>
              <a:t>frontends.html</a:t>
            </a:r>
            <a:endParaRPr lang="en-US" sz="1100" dirty="0">
              <a:solidFill>
                <a:schemeClr val="bg2">
                  <a:lumMod val="50000"/>
                </a:schemeClr>
              </a:solidFill>
            </a:endParaRPr>
          </a:p>
        </p:txBody>
      </p:sp>
      <p:pic>
        <p:nvPicPr>
          <p:cNvPr id="5" name="Picture 4">
            <a:extLst>
              <a:ext uri="{FF2B5EF4-FFF2-40B4-BE49-F238E27FC236}">
                <a16:creationId xmlns:a16="http://schemas.microsoft.com/office/drawing/2014/main" id="{4142848F-32E7-2C4B-8D8C-61DE0A6D9135}"/>
              </a:ext>
            </a:extLst>
          </p:cNvPr>
          <p:cNvPicPr>
            <a:picLocks noChangeAspect="1"/>
          </p:cNvPicPr>
          <p:nvPr/>
        </p:nvPicPr>
        <p:blipFill>
          <a:blip r:embed="rId2"/>
          <a:stretch>
            <a:fillRect/>
          </a:stretch>
        </p:blipFill>
        <p:spPr>
          <a:xfrm>
            <a:off x="3946454" y="4666829"/>
            <a:ext cx="2952377" cy="987911"/>
          </a:xfrm>
          <a:prstGeom prst="rect">
            <a:avLst/>
          </a:prstGeom>
          <a:ln>
            <a:solidFill>
              <a:schemeClr val="accent1"/>
            </a:solidFill>
          </a:ln>
        </p:spPr>
      </p:pic>
      <p:pic>
        <p:nvPicPr>
          <p:cNvPr id="7" name="Picture 6">
            <a:extLst>
              <a:ext uri="{FF2B5EF4-FFF2-40B4-BE49-F238E27FC236}">
                <a16:creationId xmlns:a16="http://schemas.microsoft.com/office/drawing/2014/main" id="{DD7B4180-CC4C-AF46-AB16-DEAB4EC052A8}"/>
              </a:ext>
            </a:extLst>
          </p:cNvPr>
          <p:cNvPicPr>
            <a:picLocks noChangeAspect="1"/>
          </p:cNvPicPr>
          <p:nvPr/>
        </p:nvPicPr>
        <p:blipFill>
          <a:blip r:embed="rId3"/>
          <a:stretch>
            <a:fillRect/>
          </a:stretch>
        </p:blipFill>
        <p:spPr>
          <a:xfrm>
            <a:off x="4069493" y="1936268"/>
            <a:ext cx="2706301" cy="2101467"/>
          </a:xfrm>
          <a:prstGeom prst="rect">
            <a:avLst/>
          </a:prstGeom>
          <a:ln>
            <a:solidFill>
              <a:schemeClr val="accent1"/>
            </a:solidFill>
          </a:ln>
        </p:spPr>
      </p:pic>
      <p:pic>
        <p:nvPicPr>
          <p:cNvPr id="12" name="Picture 11">
            <a:extLst>
              <a:ext uri="{FF2B5EF4-FFF2-40B4-BE49-F238E27FC236}">
                <a16:creationId xmlns:a16="http://schemas.microsoft.com/office/drawing/2014/main" id="{C73152CF-FA15-A949-BC23-E6A44DEBC5C2}"/>
              </a:ext>
            </a:extLst>
          </p:cNvPr>
          <p:cNvPicPr>
            <a:picLocks noChangeAspect="1"/>
          </p:cNvPicPr>
          <p:nvPr/>
        </p:nvPicPr>
        <p:blipFill>
          <a:blip r:embed="rId4"/>
          <a:stretch>
            <a:fillRect/>
          </a:stretch>
        </p:blipFill>
        <p:spPr>
          <a:xfrm>
            <a:off x="9866282" y="1936267"/>
            <a:ext cx="2063203" cy="2297981"/>
          </a:xfrm>
          <a:prstGeom prst="rect">
            <a:avLst/>
          </a:prstGeom>
          <a:ln>
            <a:solidFill>
              <a:schemeClr val="accent1"/>
            </a:solidFill>
          </a:ln>
        </p:spPr>
      </p:pic>
      <p:sp>
        <p:nvSpPr>
          <p:cNvPr id="13" name="Rectangle 12">
            <a:extLst>
              <a:ext uri="{FF2B5EF4-FFF2-40B4-BE49-F238E27FC236}">
                <a16:creationId xmlns:a16="http://schemas.microsoft.com/office/drawing/2014/main" id="{30A683D4-C3D4-E743-B1BC-6B51163125D2}"/>
              </a:ext>
            </a:extLst>
          </p:cNvPr>
          <p:cNvSpPr/>
          <p:nvPr/>
        </p:nvSpPr>
        <p:spPr>
          <a:xfrm>
            <a:off x="9791398" y="4234329"/>
            <a:ext cx="1885466" cy="600164"/>
          </a:xfrm>
          <a:prstGeom prst="rect">
            <a:avLst/>
          </a:prstGeom>
        </p:spPr>
        <p:txBody>
          <a:bodyPr wrap="square">
            <a:spAutoFit/>
          </a:bodyPr>
          <a:lstStyle/>
          <a:p>
            <a:r>
              <a:rPr lang="en-US" sz="1100" dirty="0">
                <a:solidFill>
                  <a:schemeClr val="bg2">
                    <a:lumMod val="50000"/>
                  </a:schemeClr>
                </a:solidFill>
              </a:rPr>
              <a:t>Courtesy: https://</a:t>
            </a:r>
            <a:r>
              <a:rPr lang="en-US" sz="1100" dirty="0" err="1">
                <a:solidFill>
                  <a:schemeClr val="bg2">
                    <a:lumMod val="50000"/>
                  </a:schemeClr>
                </a:solidFill>
              </a:rPr>
              <a:t>medium.com</a:t>
            </a:r>
            <a:r>
              <a:rPr lang="en-US" sz="1100" dirty="0">
                <a:solidFill>
                  <a:schemeClr val="bg2">
                    <a:lumMod val="50000"/>
                  </a:schemeClr>
                </a:solidFill>
              </a:rPr>
              <a:t>/frontend-at-scale/frontend-architectural-patterns-backend-for-frontend-29679aba886c</a:t>
            </a:r>
          </a:p>
        </p:txBody>
      </p:sp>
    </p:spTree>
    <p:extLst>
      <p:ext uri="{BB962C8B-B14F-4D97-AF65-F5344CB8AC3E}">
        <p14:creationId xmlns:p14="http://schemas.microsoft.com/office/powerpoint/2010/main" val="19082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08A1-55B4-7A47-8BB4-CFDF3266DDC9}"/>
              </a:ext>
            </a:extLst>
          </p:cNvPr>
          <p:cNvSpPr>
            <a:spLocks noGrp="1"/>
          </p:cNvSpPr>
          <p:nvPr>
            <p:ph type="title"/>
          </p:nvPr>
        </p:nvSpPr>
        <p:spPr/>
        <p:txBody>
          <a:bodyPr>
            <a:normAutofit/>
          </a:bodyPr>
          <a:lstStyle/>
          <a:p>
            <a:r>
              <a:rPr lang="en-US" dirty="0"/>
              <a:t>Some other bits of FE architecture</a:t>
            </a:r>
          </a:p>
        </p:txBody>
      </p:sp>
      <p:sp>
        <p:nvSpPr>
          <p:cNvPr id="3" name="Content Placeholder 2">
            <a:extLst>
              <a:ext uri="{FF2B5EF4-FFF2-40B4-BE49-F238E27FC236}">
                <a16:creationId xmlns:a16="http://schemas.microsoft.com/office/drawing/2014/main" id="{F6877F14-A6A4-4F40-98E7-551AA14439DE}"/>
              </a:ext>
            </a:extLst>
          </p:cNvPr>
          <p:cNvSpPr>
            <a:spLocks noGrp="1"/>
          </p:cNvSpPr>
          <p:nvPr>
            <p:ph idx="1"/>
          </p:nvPr>
        </p:nvSpPr>
        <p:spPr/>
        <p:txBody>
          <a:bodyPr>
            <a:normAutofit fontScale="92500" lnSpcReduction="10000"/>
          </a:bodyPr>
          <a:lstStyle/>
          <a:p>
            <a:r>
              <a:rPr lang="en-US" dirty="0"/>
              <a:t>Processes and Testing</a:t>
            </a:r>
          </a:p>
          <a:p>
            <a:pPr lvl="1"/>
            <a:r>
              <a:rPr lang="en-US" dirty="0"/>
              <a:t>Task runners like </a:t>
            </a:r>
            <a:r>
              <a:rPr lang="en-US" dirty="0" err="1"/>
              <a:t>GruntJS</a:t>
            </a:r>
            <a:r>
              <a:rPr lang="en-US" dirty="0"/>
              <a:t>, Gulp - </a:t>
            </a:r>
            <a:r>
              <a:rPr lang="en-IN" dirty="0"/>
              <a:t>A JS task runner basically runs commands for you that would otherwise be tedious or impossible. They do things like compile your code from SCSS to CSS or TypeScript to JavaScript. </a:t>
            </a:r>
          </a:p>
          <a:p>
            <a:pPr lvl="1"/>
            <a:r>
              <a:rPr lang="en-US" dirty="0"/>
              <a:t>Test runners and Testing frameworks for unit testing and E2E testing – Karma, Jest, Cypress </a:t>
            </a:r>
            <a:r>
              <a:rPr lang="en-US" dirty="0" err="1"/>
              <a:t>etc</a:t>
            </a:r>
            <a:endParaRPr lang="en-US" dirty="0"/>
          </a:p>
          <a:p>
            <a:r>
              <a:rPr lang="en-US" dirty="0"/>
              <a:t>Documentation</a:t>
            </a:r>
          </a:p>
          <a:p>
            <a:pPr lvl="1"/>
            <a:r>
              <a:rPr lang="en-US" dirty="0"/>
              <a:t>Why? – Increasingly complicated FE codebase</a:t>
            </a:r>
          </a:p>
          <a:p>
            <a:pPr lvl="2"/>
            <a:r>
              <a:rPr lang="en-US" dirty="0"/>
              <a:t>Static documentation tools</a:t>
            </a:r>
          </a:p>
          <a:p>
            <a:pPr lvl="3"/>
            <a:r>
              <a:rPr lang="en-US" dirty="0" err="1"/>
              <a:t>JSDoc</a:t>
            </a:r>
            <a:endParaRPr lang="en-US" dirty="0"/>
          </a:p>
          <a:p>
            <a:pPr lvl="3"/>
            <a:r>
              <a:rPr lang="en-US" dirty="0" err="1"/>
              <a:t>ESDoc</a:t>
            </a:r>
            <a:endParaRPr lang="en-US" dirty="0"/>
          </a:p>
          <a:p>
            <a:pPr lvl="3"/>
            <a:r>
              <a:rPr lang="en-US" dirty="0" err="1"/>
              <a:t>Docz</a:t>
            </a:r>
            <a:endParaRPr lang="en-US" dirty="0"/>
          </a:p>
          <a:p>
            <a:pPr lvl="3"/>
            <a:r>
              <a:rPr lang="en-US" dirty="0"/>
              <a:t>Hologram / </a:t>
            </a:r>
            <a:r>
              <a:rPr lang="en-US" dirty="0" err="1"/>
              <a:t>SASSDoc</a:t>
            </a:r>
            <a:endParaRPr lang="en-US" dirty="0"/>
          </a:p>
        </p:txBody>
      </p:sp>
    </p:spTree>
    <p:extLst>
      <p:ext uri="{BB962C8B-B14F-4D97-AF65-F5344CB8AC3E}">
        <p14:creationId xmlns:p14="http://schemas.microsoft.com/office/powerpoint/2010/main" val="113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87DF7-2DE5-5D4B-919C-342CFDEFEE89}"/>
              </a:ext>
            </a:extLst>
          </p:cNvPr>
          <p:cNvSpPr>
            <a:spLocks noGrp="1"/>
          </p:cNvSpPr>
          <p:nvPr>
            <p:ph type="title"/>
          </p:nvPr>
        </p:nvSpPr>
        <p:spPr>
          <a:xfrm>
            <a:off x="612649" y="822835"/>
            <a:ext cx="4238816" cy="1606098"/>
          </a:xfrm>
        </p:spPr>
        <p:txBody>
          <a:bodyPr anchor="b">
            <a:normAutofit/>
          </a:bodyPr>
          <a:lstStyle/>
          <a:p>
            <a:r>
              <a:rPr lang="en-IN" sz="2800" dirty="0"/>
              <a:t>Design patterns of significance</a:t>
            </a:r>
          </a:p>
        </p:txBody>
      </p:sp>
      <p:pic>
        <p:nvPicPr>
          <p:cNvPr id="7" name="Picture 6">
            <a:extLst>
              <a:ext uri="{FF2B5EF4-FFF2-40B4-BE49-F238E27FC236}">
                <a16:creationId xmlns:a16="http://schemas.microsoft.com/office/drawing/2014/main" id="{B2044872-61EF-314B-9130-0C5C978A6F52}"/>
              </a:ext>
            </a:extLst>
          </p:cNvPr>
          <p:cNvPicPr>
            <a:picLocks noChangeAspect="1"/>
          </p:cNvPicPr>
          <p:nvPr/>
        </p:nvPicPr>
        <p:blipFill>
          <a:blip r:embed="rId2"/>
          <a:stretch>
            <a:fillRect/>
          </a:stretch>
        </p:blipFill>
        <p:spPr>
          <a:xfrm>
            <a:off x="5675110" y="607262"/>
            <a:ext cx="2794942" cy="2515448"/>
          </a:xfrm>
          <a:prstGeom prst="rect">
            <a:avLst/>
          </a:prstGeom>
        </p:spPr>
      </p:pic>
      <p:pic>
        <p:nvPicPr>
          <p:cNvPr id="5" name="Picture 4">
            <a:extLst>
              <a:ext uri="{FF2B5EF4-FFF2-40B4-BE49-F238E27FC236}">
                <a16:creationId xmlns:a16="http://schemas.microsoft.com/office/drawing/2014/main" id="{9AD45FD4-7D71-1045-AB26-8DC54B0ACF80}"/>
              </a:ext>
            </a:extLst>
          </p:cNvPr>
          <p:cNvPicPr>
            <a:picLocks noChangeAspect="1"/>
          </p:cNvPicPr>
          <p:nvPr/>
        </p:nvPicPr>
        <p:blipFill>
          <a:blip r:embed="rId3"/>
          <a:stretch>
            <a:fillRect/>
          </a:stretch>
        </p:blipFill>
        <p:spPr>
          <a:xfrm>
            <a:off x="3354604" y="3949595"/>
            <a:ext cx="4087074" cy="2411373"/>
          </a:xfrm>
          <a:prstGeom prst="rect">
            <a:avLst/>
          </a:prstGeom>
        </p:spPr>
      </p:pic>
      <p:sp>
        <p:nvSpPr>
          <p:cNvPr id="20" name="Rectangle 6">
            <a:extLst>
              <a:ext uri="{FF2B5EF4-FFF2-40B4-BE49-F238E27FC236}">
                <a16:creationId xmlns:a16="http://schemas.microsoft.com/office/drawing/2014/main" id="{35AD8443-F80F-481A-A3DE-89A2D0BA7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648" y="265475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52523-0D42-9B42-A346-712C6052F5E7}"/>
              </a:ext>
            </a:extLst>
          </p:cNvPr>
          <p:cNvSpPr>
            <a:spLocks noGrp="1"/>
          </p:cNvSpPr>
          <p:nvPr>
            <p:ph idx="1"/>
          </p:nvPr>
        </p:nvSpPr>
        <p:spPr>
          <a:xfrm>
            <a:off x="612648" y="2908005"/>
            <a:ext cx="5295015" cy="3268957"/>
          </a:xfrm>
        </p:spPr>
        <p:txBody>
          <a:bodyPr>
            <a:normAutofit/>
          </a:bodyPr>
          <a:lstStyle/>
          <a:p>
            <a:pPr>
              <a:lnSpc>
                <a:spcPct val="100000"/>
              </a:lnSpc>
            </a:pPr>
            <a:r>
              <a:rPr lang="en-IN" sz="1700"/>
              <a:t>Some significant design patterns</a:t>
            </a:r>
          </a:p>
          <a:p>
            <a:pPr lvl="1">
              <a:lnSpc>
                <a:spcPct val="100000"/>
              </a:lnSpc>
            </a:pPr>
            <a:r>
              <a:rPr lang="en-IN" sz="1700"/>
              <a:t>Singleton pattern</a:t>
            </a:r>
          </a:p>
          <a:p>
            <a:pPr lvl="2">
              <a:lnSpc>
                <a:spcPct val="100000"/>
              </a:lnSpc>
            </a:pPr>
            <a:r>
              <a:rPr lang="en-IN" sz="1700" err="1"/>
              <a:t>Angular’s</a:t>
            </a:r>
            <a:r>
              <a:rPr lang="en-IN" sz="1700"/>
              <a:t> services</a:t>
            </a:r>
          </a:p>
          <a:p>
            <a:pPr lvl="1">
              <a:lnSpc>
                <a:spcPct val="100000"/>
              </a:lnSpc>
            </a:pPr>
            <a:r>
              <a:rPr lang="en-IN" sz="1700"/>
              <a:t>Observer pattern</a:t>
            </a:r>
          </a:p>
          <a:p>
            <a:pPr lvl="2">
              <a:lnSpc>
                <a:spcPct val="100000"/>
              </a:lnSpc>
            </a:pPr>
            <a:r>
              <a:rPr lang="en-IN" sz="1700" err="1"/>
              <a:t>RxJS</a:t>
            </a:r>
            <a:endParaRPr lang="en-IN" sz="1700"/>
          </a:p>
          <a:p>
            <a:pPr lvl="1">
              <a:lnSpc>
                <a:spcPct val="100000"/>
              </a:lnSpc>
            </a:pPr>
            <a:r>
              <a:rPr lang="en-IN" sz="1700"/>
              <a:t>Façade pattern</a:t>
            </a:r>
          </a:p>
          <a:p>
            <a:pPr lvl="2">
              <a:lnSpc>
                <a:spcPct val="100000"/>
              </a:lnSpc>
            </a:pPr>
            <a:r>
              <a:rPr lang="en-IN" sz="1700" err="1"/>
              <a:t>NgRx</a:t>
            </a:r>
            <a:r>
              <a:rPr lang="en-IN" sz="1700"/>
              <a:t> Facades</a:t>
            </a:r>
          </a:p>
          <a:p>
            <a:pPr lvl="2">
              <a:lnSpc>
                <a:spcPct val="100000"/>
              </a:lnSpc>
            </a:pPr>
            <a:r>
              <a:rPr lang="en-IN" sz="1700" err="1"/>
              <a:t>Jquery</a:t>
            </a:r>
            <a:r>
              <a:rPr lang="en-IN" sz="1700"/>
              <a:t> common </a:t>
            </a:r>
            <a:r>
              <a:rPr lang="en-IN" sz="1700" err="1"/>
              <a:t>lseectors</a:t>
            </a:r>
            <a:endParaRPr lang="en-IN" sz="1700"/>
          </a:p>
          <a:p>
            <a:pPr lvl="1">
              <a:lnSpc>
                <a:spcPct val="100000"/>
              </a:lnSpc>
            </a:pPr>
            <a:endParaRPr lang="en-IN" sz="1700"/>
          </a:p>
          <a:p>
            <a:pPr lvl="1">
              <a:lnSpc>
                <a:spcPct val="100000"/>
              </a:lnSpc>
            </a:pPr>
            <a:endParaRPr lang="en-US" sz="1700"/>
          </a:p>
        </p:txBody>
      </p:sp>
      <p:pic>
        <p:nvPicPr>
          <p:cNvPr id="10" name="Picture 9">
            <a:extLst>
              <a:ext uri="{FF2B5EF4-FFF2-40B4-BE49-F238E27FC236}">
                <a16:creationId xmlns:a16="http://schemas.microsoft.com/office/drawing/2014/main" id="{5EFCD6D2-7CBB-274E-AEAA-F913F634A9C5}"/>
              </a:ext>
            </a:extLst>
          </p:cNvPr>
          <p:cNvPicPr>
            <a:picLocks noChangeAspect="1"/>
          </p:cNvPicPr>
          <p:nvPr/>
        </p:nvPicPr>
        <p:blipFill>
          <a:blip r:embed="rId4"/>
          <a:stretch>
            <a:fillRect/>
          </a:stretch>
        </p:blipFill>
        <p:spPr>
          <a:xfrm>
            <a:off x="7746726" y="3429000"/>
            <a:ext cx="4075804" cy="1342139"/>
          </a:xfrm>
          <a:prstGeom prst="rect">
            <a:avLst/>
          </a:prstGeom>
        </p:spPr>
      </p:pic>
      <p:sp>
        <p:nvSpPr>
          <p:cNvPr id="6" name="Rectangle 5">
            <a:extLst>
              <a:ext uri="{FF2B5EF4-FFF2-40B4-BE49-F238E27FC236}">
                <a16:creationId xmlns:a16="http://schemas.microsoft.com/office/drawing/2014/main" id="{F6291DFE-91B3-F340-A3CE-C66F51D81C37}"/>
              </a:ext>
            </a:extLst>
          </p:cNvPr>
          <p:cNvSpPr/>
          <p:nvPr/>
        </p:nvSpPr>
        <p:spPr>
          <a:xfrm>
            <a:off x="5675111" y="2723999"/>
            <a:ext cx="2794941" cy="375124"/>
          </a:xfrm>
          <a:prstGeom prst="rect">
            <a:avLst/>
          </a:prstGeom>
          <a:solidFill>
            <a:srgbClr val="000000">
              <a:alpha val="50000"/>
            </a:srgbClr>
          </a:solidFill>
          <a:ln>
            <a:noFill/>
          </a:ln>
        </p:spPr>
        <p:txBody>
          <a:bodyPr wrap="square">
            <a:noAutofit/>
          </a:bodyPr>
          <a:lstStyle/>
          <a:p>
            <a:pPr algn="ctr">
              <a:spcAft>
                <a:spcPts val="600"/>
              </a:spcAft>
            </a:pPr>
            <a:r>
              <a:rPr lang="en-US" sz="1000" dirty="0">
                <a:solidFill>
                  <a:srgbClr val="FFFFFF"/>
                </a:solidFill>
              </a:rPr>
              <a:t>Observer pattern - Courtesy: https://</a:t>
            </a:r>
            <a:r>
              <a:rPr lang="en-US" sz="1000" dirty="0" err="1">
                <a:solidFill>
                  <a:srgbClr val="FFFFFF"/>
                </a:solidFill>
              </a:rPr>
              <a:t>levelup.gitconnected.com</a:t>
            </a:r>
            <a:r>
              <a:rPr lang="en-US" sz="1000" dirty="0">
                <a:solidFill>
                  <a:srgbClr val="FFFFFF"/>
                </a:solidFill>
              </a:rPr>
              <a:t>/design-patterns-in-modern-javascript-development-ec84d8be06ca</a:t>
            </a:r>
          </a:p>
        </p:txBody>
      </p:sp>
      <p:sp>
        <p:nvSpPr>
          <p:cNvPr id="11" name="Rectangle 10">
            <a:extLst>
              <a:ext uri="{FF2B5EF4-FFF2-40B4-BE49-F238E27FC236}">
                <a16:creationId xmlns:a16="http://schemas.microsoft.com/office/drawing/2014/main" id="{8BC7D3F7-95F3-384B-837E-964ED88DF1D4}"/>
              </a:ext>
            </a:extLst>
          </p:cNvPr>
          <p:cNvSpPr/>
          <p:nvPr/>
        </p:nvSpPr>
        <p:spPr>
          <a:xfrm>
            <a:off x="3354604" y="6134652"/>
            <a:ext cx="4087074" cy="284120"/>
          </a:xfrm>
          <a:prstGeom prst="rect">
            <a:avLst/>
          </a:prstGeom>
          <a:solidFill>
            <a:srgbClr val="000000">
              <a:alpha val="50000"/>
            </a:srgbClr>
          </a:solidFill>
          <a:ln>
            <a:noFill/>
          </a:ln>
        </p:spPr>
        <p:txBody>
          <a:bodyPr wrap="square">
            <a:noAutofit/>
          </a:bodyPr>
          <a:lstStyle/>
          <a:p>
            <a:pPr algn="ctr">
              <a:spcAft>
                <a:spcPts val="600"/>
              </a:spcAft>
            </a:pPr>
            <a:r>
              <a:rPr lang="en-US" sz="1000" dirty="0">
                <a:solidFill>
                  <a:srgbClr val="FFFFFF"/>
                </a:solidFill>
              </a:rPr>
              <a:t>Façade pattern - Courtesy: https://</a:t>
            </a:r>
            <a:r>
              <a:rPr lang="en-US" sz="1000" dirty="0" err="1">
                <a:solidFill>
                  <a:srgbClr val="FFFFFF"/>
                </a:solidFill>
              </a:rPr>
              <a:t>thomasburlesonia.medium.com</a:t>
            </a:r>
            <a:r>
              <a:rPr lang="en-US" sz="1000" dirty="0">
                <a:solidFill>
                  <a:srgbClr val="FFFFFF"/>
                </a:solidFill>
              </a:rPr>
              <a:t>/</a:t>
            </a:r>
          </a:p>
        </p:txBody>
      </p:sp>
      <p:sp>
        <p:nvSpPr>
          <p:cNvPr id="13" name="Rectangle 12">
            <a:extLst>
              <a:ext uri="{FF2B5EF4-FFF2-40B4-BE49-F238E27FC236}">
                <a16:creationId xmlns:a16="http://schemas.microsoft.com/office/drawing/2014/main" id="{67AA01A9-BBEA-F241-83DE-3ABCE0724126}"/>
              </a:ext>
            </a:extLst>
          </p:cNvPr>
          <p:cNvSpPr/>
          <p:nvPr/>
        </p:nvSpPr>
        <p:spPr>
          <a:xfrm>
            <a:off x="7735456" y="4543888"/>
            <a:ext cx="4087074" cy="227251"/>
          </a:xfrm>
          <a:prstGeom prst="rect">
            <a:avLst/>
          </a:prstGeom>
          <a:solidFill>
            <a:srgbClr val="000000">
              <a:alpha val="50000"/>
            </a:srgbClr>
          </a:solidFill>
          <a:ln>
            <a:noFill/>
          </a:ln>
        </p:spPr>
        <p:txBody>
          <a:bodyPr wrap="square">
            <a:noAutofit/>
          </a:bodyPr>
          <a:lstStyle/>
          <a:p>
            <a:pPr algn="ctr">
              <a:spcAft>
                <a:spcPts val="600"/>
              </a:spcAft>
            </a:pPr>
            <a:r>
              <a:rPr lang="en-US" sz="1000">
                <a:solidFill>
                  <a:srgbClr val="FFFFFF"/>
                </a:solidFill>
              </a:rPr>
              <a:t>Singleton pattern - Courtesy: https://</a:t>
            </a:r>
            <a:r>
              <a:rPr lang="en-US" sz="1000" err="1">
                <a:solidFill>
                  <a:srgbClr val="FFFFFF"/>
                </a:solidFill>
              </a:rPr>
              <a:t>angular.io</a:t>
            </a:r>
            <a:r>
              <a:rPr lang="en-US" sz="1000">
                <a:solidFill>
                  <a:srgbClr val="FFFFFF"/>
                </a:solidFill>
              </a:rPr>
              <a:t>/guide/singleton-services</a:t>
            </a:r>
          </a:p>
        </p:txBody>
      </p:sp>
    </p:spTree>
    <p:extLst>
      <p:ext uri="{BB962C8B-B14F-4D97-AF65-F5344CB8AC3E}">
        <p14:creationId xmlns:p14="http://schemas.microsoft.com/office/powerpoint/2010/main" val="66360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2A281-B911-4041-B1B6-EAF1EC89FEE5}"/>
              </a:ext>
            </a:extLst>
          </p:cNvPr>
          <p:cNvSpPr>
            <a:spLocks noGrp="1"/>
          </p:cNvSpPr>
          <p:nvPr>
            <p:ph type="title"/>
          </p:nvPr>
        </p:nvSpPr>
        <p:spPr>
          <a:xfrm>
            <a:off x="640080" y="325369"/>
            <a:ext cx="4368602" cy="1956841"/>
          </a:xfrm>
        </p:spPr>
        <p:txBody>
          <a:bodyPr anchor="b">
            <a:normAutofit/>
          </a:bodyPr>
          <a:lstStyle/>
          <a:p>
            <a:pPr>
              <a:lnSpc>
                <a:spcPct val="90000"/>
              </a:lnSpc>
            </a:pPr>
            <a:r>
              <a:rPr lang="en-US" sz="4100" dirty="0"/>
              <a:t>Roadmap for FE dev (Ext. doc)</a:t>
            </a:r>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5F8E4BA-28BE-4F16-A18A-1ABAE9D4DB36}"/>
              </a:ext>
            </a:extLst>
          </p:cNvPr>
          <p:cNvSpPr>
            <a:spLocks noGrp="1"/>
          </p:cNvSpPr>
          <p:nvPr>
            <p:ph idx="1"/>
          </p:nvPr>
        </p:nvSpPr>
        <p:spPr>
          <a:xfrm>
            <a:off x="640080" y="2872899"/>
            <a:ext cx="4243589" cy="3320668"/>
          </a:xfrm>
        </p:spPr>
        <p:txBody>
          <a:bodyPr>
            <a:normAutofit/>
          </a:bodyPr>
          <a:lstStyle/>
          <a:p>
            <a:r>
              <a:rPr lang="en-US" sz="2000" dirty="0">
                <a:hlinkClick r:id="rId2"/>
              </a:rPr>
              <a:t>https://github.com/kamranahmedse/developer-roadmap/blob/master/img/frontend.png?year-2021-2</a:t>
            </a:r>
            <a:r>
              <a:rPr lang="en-US" sz="2000" dirty="0"/>
              <a:t>	</a:t>
            </a:r>
          </a:p>
          <a:p>
            <a:pPr lvl="1"/>
            <a:r>
              <a:rPr lang="en-US" sz="1600" dirty="0"/>
              <a:t>(https://</a:t>
            </a:r>
            <a:r>
              <a:rPr lang="en-US" sz="1600" dirty="0" err="1"/>
              <a:t>github.com</a:t>
            </a:r>
            <a:r>
              <a:rPr lang="en-US" sz="1600" dirty="0"/>
              <a:t>/</a:t>
            </a:r>
            <a:r>
              <a:rPr lang="en-US" sz="1600" dirty="0" err="1"/>
              <a:t>kamranahmedse</a:t>
            </a:r>
            <a:r>
              <a:rPr lang="en-US" sz="1600" dirty="0"/>
              <a:t>/developer-roadmap)</a:t>
            </a:r>
          </a:p>
        </p:txBody>
      </p:sp>
      <p:pic>
        <p:nvPicPr>
          <p:cNvPr id="5" name="Content Placeholder 4" descr="Diagram&#10;&#10;Description automatically generated">
            <a:extLst>
              <a:ext uri="{FF2B5EF4-FFF2-40B4-BE49-F238E27FC236}">
                <a16:creationId xmlns:a16="http://schemas.microsoft.com/office/drawing/2014/main" id="{6FAFAC6D-17C7-EB47-9427-017C0A9970C1}"/>
              </a:ext>
            </a:extLst>
          </p:cNvPr>
          <p:cNvPicPr>
            <a:picLocks noChangeAspect="1"/>
          </p:cNvPicPr>
          <p:nvPr/>
        </p:nvPicPr>
        <p:blipFill rotWithShape="1">
          <a:blip r:embed="rId3"/>
          <a:srcRect t="27162" r="1" b="3769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19059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E385-0D3D-8E46-A9EA-4C3E78983D6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9638DEE-3373-B248-B6B3-AF1046D7A9C2}"/>
              </a:ext>
            </a:extLst>
          </p:cNvPr>
          <p:cNvSpPr>
            <a:spLocks noGrp="1"/>
          </p:cNvSpPr>
          <p:nvPr>
            <p:ph idx="1"/>
          </p:nvPr>
        </p:nvSpPr>
        <p:spPr>
          <a:xfrm>
            <a:off x="838200" y="1929384"/>
            <a:ext cx="5488459" cy="4251960"/>
          </a:xfrm>
        </p:spPr>
        <p:txBody>
          <a:bodyPr>
            <a:normAutofit fontScale="62500" lnSpcReduction="20000"/>
          </a:bodyPr>
          <a:lstStyle/>
          <a:p>
            <a:r>
              <a:rPr lang="en-US" dirty="0"/>
              <a:t>Declarative VS Imperative</a:t>
            </a:r>
          </a:p>
          <a:p>
            <a:pPr lvl="1"/>
            <a:r>
              <a:rPr lang="en-US" dirty="0">
                <a:hlinkClick r:id="rId3"/>
              </a:rPr>
              <a:t>https://stackoverflow.com/questions/1784664/what-is-the-difference-between-declarative-and-imperative-paradigm-in-programmin</a:t>
            </a:r>
            <a:endParaRPr lang="en-US" dirty="0"/>
          </a:p>
          <a:p>
            <a:pPr lvl="0"/>
            <a:r>
              <a:rPr lang="en-US" dirty="0"/>
              <a:t>JS Modules</a:t>
            </a:r>
          </a:p>
          <a:p>
            <a:pPr lvl="1"/>
            <a:r>
              <a:rPr lang="en-US" dirty="0">
                <a:hlinkClick r:id="rId4"/>
              </a:rPr>
              <a:t>https://auth0.com/blog/javascript-module-systems-showdown/</a:t>
            </a:r>
            <a:endParaRPr lang="en-US" dirty="0"/>
          </a:p>
          <a:p>
            <a:pPr lvl="1"/>
            <a:r>
              <a:rPr lang="en-US" dirty="0"/>
              <a:t>https://</a:t>
            </a:r>
            <a:r>
              <a:rPr lang="en-US" dirty="0" err="1"/>
              <a:t>weblogs.asp.net</a:t>
            </a:r>
            <a:r>
              <a:rPr lang="en-US" dirty="0"/>
              <a:t>/</a:t>
            </a:r>
            <a:r>
              <a:rPr lang="en-US" dirty="0" err="1"/>
              <a:t>dixin</a:t>
            </a:r>
            <a:r>
              <a:rPr lang="en-US" dirty="0"/>
              <a:t>/understanding-all-javascript-module-formats-and-tools#webpack-module-bundle-from-cjs-amd-es-modules</a:t>
            </a:r>
          </a:p>
          <a:p>
            <a:pPr lvl="0"/>
            <a:r>
              <a:rPr lang="en-US" dirty="0"/>
              <a:t>Angular</a:t>
            </a:r>
            <a:r>
              <a:rPr lang="en-US" baseline="0" dirty="0"/>
              <a:t> loading mechanisms</a:t>
            </a:r>
          </a:p>
          <a:p>
            <a:pPr lvl="1"/>
            <a:r>
              <a:rPr lang="en-US" dirty="0"/>
              <a:t>Eager / Lazy and preload - https://</a:t>
            </a:r>
            <a:r>
              <a:rPr lang="en-US" dirty="0" err="1"/>
              <a:t>medium.com</a:t>
            </a:r>
            <a:r>
              <a:rPr lang="en-US" dirty="0"/>
              <a:t>/@</a:t>
            </a:r>
            <a:r>
              <a:rPr lang="en-US" dirty="0" err="1"/>
              <a:t>muthudevendra</a:t>
            </a:r>
            <a:r>
              <a:rPr lang="en-US" dirty="0"/>
              <a:t>/angular-module-loading-3f9daf77e946</a:t>
            </a:r>
          </a:p>
          <a:p>
            <a:r>
              <a:rPr lang="en-US" dirty="0"/>
              <a:t>Critical rendering path</a:t>
            </a:r>
          </a:p>
          <a:p>
            <a:pPr lvl="1"/>
            <a:r>
              <a:rPr lang="en-US" dirty="0">
                <a:hlinkClick r:id="rId5"/>
              </a:rPr>
              <a:t>https://developer.mozilla.org/en-US/docs/Web/Performance/Critical_rendering_path</a:t>
            </a:r>
            <a:endParaRPr lang="en-US" dirty="0"/>
          </a:p>
          <a:p>
            <a:pPr lvl="1"/>
            <a:r>
              <a:rPr lang="en-US" dirty="0">
                <a:hlinkClick r:id="rId6"/>
              </a:rPr>
              <a:t>https://codeburst.io/whats-the-crp-of-your-webpage-45ba8f8335cc</a:t>
            </a:r>
            <a:endParaRPr lang="en-US" dirty="0"/>
          </a:p>
          <a:p>
            <a:pPr lvl="1"/>
            <a:r>
              <a:rPr lang="en-US" dirty="0">
                <a:hlinkClick r:id="rId7"/>
              </a:rPr>
              <a:t>https://medium.com/comparethemarket/critical-render-path-optimisation-how-to-increase-your-page-speed-820241a4552f</a:t>
            </a:r>
            <a:endParaRPr lang="en-US" dirty="0"/>
          </a:p>
          <a:p>
            <a:endParaRPr lang="en-US" dirty="0"/>
          </a:p>
        </p:txBody>
      </p:sp>
      <p:sp>
        <p:nvSpPr>
          <p:cNvPr id="5" name="Rectangle 4">
            <a:extLst>
              <a:ext uri="{FF2B5EF4-FFF2-40B4-BE49-F238E27FC236}">
                <a16:creationId xmlns:a16="http://schemas.microsoft.com/office/drawing/2014/main" id="{174CD907-3570-224C-99CB-5512D0B121FC}"/>
              </a:ext>
            </a:extLst>
          </p:cNvPr>
          <p:cNvSpPr/>
          <p:nvPr/>
        </p:nvSpPr>
        <p:spPr>
          <a:xfrm>
            <a:off x="6512010" y="1929384"/>
            <a:ext cx="5385487" cy="3970318"/>
          </a:xfrm>
          <a:prstGeom prst="rect">
            <a:avLst/>
          </a:prstGeom>
        </p:spPr>
        <p:txBody>
          <a:bodyPr wrap="square">
            <a:spAutoFit/>
          </a:bodyPr>
          <a:lstStyle/>
          <a:p>
            <a:pPr marL="285750" indent="-285750">
              <a:buFont typeface="Arial" panose="020B0604020202020204" pitchFamily="34" charset="0"/>
              <a:buChar char="•"/>
            </a:pPr>
            <a:r>
              <a:rPr lang="en-US" sz="1400" dirty="0"/>
              <a:t>Change Detection and DOM diffing</a:t>
            </a:r>
          </a:p>
          <a:p>
            <a:pPr marL="742950" lvl="1" indent="-285750">
              <a:buFont typeface="Arial" panose="020B0604020202020204" pitchFamily="34" charset="0"/>
              <a:buChar char="•"/>
            </a:pPr>
            <a:r>
              <a:rPr lang="en-US" sz="1400" dirty="0">
                <a:hlinkClick r:id="rId8"/>
              </a:rPr>
              <a:t>https://teropa.info/blog/2015/03/02/change-and-its-detection-in-javascript-frameworks.html</a:t>
            </a:r>
            <a:endParaRPr lang="en-US" sz="1400" dirty="0"/>
          </a:p>
          <a:p>
            <a:pPr marL="742950" lvl="1" indent="-285750">
              <a:buFont typeface="Arial" panose="020B0604020202020204" pitchFamily="34" charset="0"/>
              <a:buChar char="•"/>
            </a:pPr>
            <a:r>
              <a:rPr lang="en-US" sz="1400" dirty="0">
                <a:hlinkClick r:id="rId9"/>
              </a:rPr>
              <a:t>https://indepth.dev/posts/1064/what-every-front-end-developer-should-know-about-change-detection-in-angular-and-react</a:t>
            </a:r>
            <a:endParaRPr lang="en-US" sz="1400" dirty="0"/>
          </a:p>
          <a:p>
            <a:pPr marL="742950" lvl="1" indent="-285750">
              <a:buFont typeface="Arial" panose="020B0604020202020204" pitchFamily="34" charset="0"/>
              <a:buChar char="•"/>
            </a:pPr>
            <a:r>
              <a:rPr lang="en-US" sz="1400" dirty="0">
                <a:hlinkClick r:id="rId10"/>
              </a:rPr>
              <a:t>https://blog.nrwl.io/understanding-angular-ivy-incremental-dom-and-virtual-dom-243be844bf36</a:t>
            </a:r>
            <a:endParaRPr lang="en-US" sz="1400" dirty="0"/>
          </a:p>
          <a:p>
            <a:pPr marL="742950" lvl="1" indent="-285750">
              <a:buFont typeface="Arial" panose="020B0604020202020204" pitchFamily="34" charset="0"/>
              <a:buChar char="•"/>
            </a:pPr>
            <a:r>
              <a:rPr lang="en-US" sz="1400" dirty="0">
                <a:hlinkClick r:id="rId11"/>
              </a:rPr>
              <a:t>https://developers.google.com/web/fundamentals/performance/optimizing-javascript/tree-shaking</a:t>
            </a:r>
            <a:endParaRPr lang="en-US" sz="1400" dirty="0"/>
          </a:p>
          <a:p>
            <a:pPr marL="742950" lvl="1" indent="-285750">
              <a:buFont typeface="Arial" panose="020B0604020202020204" pitchFamily="34" charset="0"/>
              <a:buChar char="•"/>
            </a:pPr>
            <a:r>
              <a:rPr lang="en-US" sz="1400" dirty="0">
                <a:hlinkClick r:id="rId12"/>
              </a:rPr>
              <a:t>https://indepth.dev/posts/1258/a-gentle-introduction-into-tree-shaking-in-angular-ivy</a:t>
            </a:r>
            <a:endParaRPr lang="en-US" sz="1400" dirty="0"/>
          </a:p>
          <a:p>
            <a:pPr marL="742950" lvl="1" indent="-285750">
              <a:buFont typeface="Arial" panose="020B0604020202020204" pitchFamily="34" charset="0"/>
              <a:buChar char="•"/>
            </a:pPr>
            <a:r>
              <a:rPr lang="en-US" sz="1400" dirty="0"/>
              <a:t>https://</a:t>
            </a:r>
            <a:r>
              <a:rPr lang="en-US" sz="1400" dirty="0" err="1"/>
              <a:t>stackoverflow.com</a:t>
            </a:r>
            <a:r>
              <a:rPr lang="en-US" sz="1400" dirty="0"/>
              <a:t>/questions/40902572/what-is-the-use-of-zone-js-in-angular-2</a:t>
            </a:r>
          </a:p>
          <a:p>
            <a:pPr marL="285750" indent="-285750">
              <a:buFont typeface="Arial" panose="020B0604020202020204" pitchFamily="34" charset="0"/>
              <a:buChar char="•"/>
            </a:pPr>
            <a:r>
              <a:rPr lang="en-US" sz="1400" dirty="0"/>
              <a:t>Asynchronous programming</a:t>
            </a:r>
          </a:p>
          <a:p>
            <a:pPr marL="742950" lvl="1" indent="-285750">
              <a:buFont typeface="Arial" panose="020B0604020202020204" pitchFamily="34" charset="0"/>
              <a:buChar char="•"/>
            </a:pPr>
            <a:r>
              <a:rPr lang="en-US" sz="1400" dirty="0">
                <a:hlinkClick r:id="rId13"/>
              </a:rPr>
              <a:t>https://exploringjs.com/impatient-js/ch_async-js.html#a-roadmap-for-asynchronous-programming-in-javascript</a:t>
            </a:r>
            <a:endParaRPr lang="en-US" sz="1400" dirty="0"/>
          </a:p>
          <a:p>
            <a:pPr marL="742950" lvl="1" indent="-285750">
              <a:buFont typeface="Arial" panose="020B0604020202020204" pitchFamily="34" charset="0"/>
              <a:buChar char="•"/>
            </a:pPr>
            <a:r>
              <a:rPr lang="en-US" sz="1400" dirty="0">
                <a:hlinkClick r:id="rId14"/>
              </a:rPr>
              <a:t>https://developer.mozilla.org/en-US/docs/Learn/JavaScript/Asynchronous/Choosing_the_right_approach</a:t>
            </a:r>
            <a:endParaRPr lang="en-US" sz="1400" dirty="0"/>
          </a:p>
          <a:p>
            <a:pPr marL="742950" lvl="1" indent="-285750">
              <a:buFont typeface="Arial" panose="020B0604020202020204" pitchFamily="34" charset="0"/>
              <a:buChar char="•"/>
            </a:pPr>
            <a:r>
              <a:rPr lang="en-US" sz="1400" dirty="0">
                <a:hlinkClick r:id="rId15"/>
              </a:rPr>
              <a:t>https://academind.com/tutorials/callbacks-vs-promises-vs-rxjs-vs-async-awaits/</a:t>
            </a:r>
            <a:endParaRPr lang="en-US" sz="1400" dirty="0"/>
          </a:p>
          <a:p>
            <a:pPr marL="742950" lvl="1" indent="-285750">
              <a:buFont typeface="Arial" panose="020B0604020202020204" pitchFamily="34" charset="0"/>
              <a:buChar char="•"/>
            </a:pPr>
            <a:r>
              <a:rPr lang="en-US" sz="1400" dirty="0">
                <a:hlinkClick r:id="rId16"/>
              </a:rPr>
              <a:t>https://davidwalsh.name/async-generators</a:t>
            </a:r>
            <a:endParaRPr lang="en-US" sz="1400" dirty="0"/>
          </a:p>
          <a:p>
            <a:pPr marL="742950" lvl="1" indent="-285750">
              <a:buFont typeface="Arial" panose="020B0604020202020204" pitchFamily="34" charset="0"/>
              <a:buChar char="•"/>
            </a:pPr>
            <a:r>
              <a:rPr lang="en-US" sz="1400" dirty="0">
                <a:hlinkClick r:id="rId17"/>
              </a:rPr>
              <a:t>https://auth0.com/blog/javascript-promises-vs-rxjs-observables/</a:t>
            </a:r>
            <a:endParaRPr lang="en-US" sz="1400" dirty="0"/>
          </a:p>
          <a:p>
            <a:pPr marL="285750" indent="-285750">
              <a:buFont typeface="Arial" panose="020B0604020202020204" pitchFamily="34" charset="0"/>
              <a:buChar char="•"/>
            </a:pPr>
            <a:r>
              <a:rPr lang="en-US" sz="1400" dirty="0"/>
              <a:t>State management</a:t>
            </a:r>
          </a:p>
          <a:p>
            <a:pPr marL="742950" lvl="1" indent="-285750">
              <a:buFont typeface="Arial" panose="020B0604020202020204" pitchFamily="34" charset="0"/>
              <a:buChar char="•"/>
            </a:pPr>
            <a:r>
              <a:rPr lang="en-US" sz="1400" dirty="0">
                <a:hlinkClick r:id="rId18"/>
              </a:rPr>
              <a:t>https://blog.cloudboost.io/the-state-of-web-applications-3f789a18b810</a:t>
            </a:r>
            <a:endParaRPr lang="en-US" sz="1400" dirty="0"/>
          </a:p>
          <a:p>
            <a:pPr marL="742950" lvl="1" indent="-285750">
              <a:buFont typeface="Arial" panose="020B0604020202020204" pitchFamily="34" charset="0"/>
              <a:buChar char="•"/>
            </a:pPr>
            <a:r>
              <a:rPr lang="en-US" sz="1400" dirty="0"/>
              <a:t>https://</a:t>
            </a:r>
            <a:r>
              <a:rPr lang="en-US" sz="1400" dirty="0" err="1"/>
              <a:t>ngrx.io</a:t>
            </a:r>
            <a:r>
              <a:rPr lang="en-US" sz="1400" dirty="0"/>
              <a:t>/docs</a:t>
            </a:r>
          </a:p>
        </p:txBody>
      </p:sp>
    </p:spTree>
    <p:extLst>
      <p:ext uri="{BB962C8B-B14F-4D97-AF65-F5344CB8AC3E}">
        <p14:creationId xmlns:p14="http://schemas.microsoft.com/office/powerpoint/2010/main" val="246373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E385-0D3D-8E46-A9EA-4C3E78983D6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9638DEE-3373-B248-B6B3-AF1046D7A9C2}"/>
              </a:ext>
            </a:extLst>
          </p:cNvPr>
          <p:cNvSpPr>
            <a:spLocks noGrp="1"/>
          </p:cNvSpPr>
          <p:nvPr>
            <p:ph idx="1"/>
          </p:nvPr>
        </p:nvSpPr>
        <p:spPr>
          <a:xfrm>
            <a:off x="838200" y="1929384"/>
            <a:ext cx="5488459" cy="4251960"/>
          </a:xfrm>
        </p:spPr>
        <p:txBody>
          <a:bodyPr>
            <a:normAutofit fontScale="77500" lnSpcReduction="20000"/>
          </a:bodyPr>
          <a:lstStyle/>
          <a:p>
            <a:pPr marL="285750" indent="-285750"/>
            <a:r>
              <a:rPr lang="en-US" dirty="0"/>
              <a:t>Design patterns and Best practices</a:t>
            </a:r>
          </a:p>
          <a:p>
            <a:pPr marL="742950" lvl="1" indent="-285750"/>
            <a:r>
              <a:rPr lang="en-US" dirty="0">
                <a:hlinkClick r:id="rId3"/>
              </a:rPr>
              <a:t>https://betterprogramming.pub/javascript-design-patterns-25f0faaaa15</a:t>
            </a:r>
            <a:endParaRPr lang="en-US" dirty="0"/>
          </a:p>
          <a:p>
            <a:pPr marL="742950" lvl="1" indent="-285750"/>
            <a:r>
              <a:rPr lang="en-US" dirty="0"/>
              <a:t>https://</a:t>
            </a:r>
            <a:r>
              <a:rPr lang="en-US" dirty="0" err="1"/>
              <a:t>levelup.gitconnected.com</a:t>
            </a:r>
            <a:r>
              <a:rPr lang="en-US" dirty="0"/>
              <a:t>/design-patterns-in-modern-javascript-development-ec84d8be06ca</a:t>
            </a:r>
          </a:p>
          <a:p>
            <a:pPr marL="742950" lvl="1" indent="-285750"/>
            <a:r>
              <a:rPr lang="en-US" dirty="0">
                <a:hlinkClick r:id="rId4"/>
              </a:rPr>
              <a:t>https://thomasburlesonia.medium.com/ngrx-facades-better-state-management-82a04b9a1e39</a:t>
            </a:r>
            <a:endParaRPr lang="en-US" dirty="0"/>
          </a:p>
          <a:p>
            <a:pPr marL="742950" lvl="1" indent="-285750"/>
            <a:r>
              <a:rPr lang="en-US" dirty="0"/>
              <a:t>https://</a:t>
            </a:r>
            <a:r>
              <a:rPr lang="en-US" dirty="0" err="1"/>
              <a:t>blog.webf.zone</a:t>
            </a:r>
            <a:r>
              <a:rPr lang="en-US" dirty="0"/>
              <a:t>/contemporary-front-end-architectures-fb5b500b0231</a:t>
            </a:r>
          </a:p>
          <a:p>
            <a:pPr marL="285750" indent="-285750"/>
            <a:r>
              <a:rPr lang="en-US" dirty="0"/>
              <a:t>CSS Architecture</a:t>
            </a:r>
          </a:p>
          <a:p>
            <a:pPr marL="742950" lvl="1" indent="-285750"/>
            <a:r>
              <a:rPr lang="en-US" dirty="0">
                <a:hlinkClick r:id="rId5"/>
              </a:rPr>
              <a:t>https://medium.com/@sedwardscode/css-preprocessors-what-why-how-7bc5a7a564de</a:t>
            </a:r>
            <a:br>
              <a:rPr lang="en-US" dirty="0"/>
            </a:br>
            <a:r>
              <a:rPr lang="en-US" dirty="0">
                <a:hlinkClick r:id="rId6"/>
              </a:rPr>
              <a:t>https://www.freecodecamp.org/news/css-preprocessors/</a:t>
            </a:r>
            <a:r>
              <a:rPr lang="en-US" dirty="0"/>
              <a:t>.</a:t>
            </a:r>
          </a:p>
          <a:p>
            <a:pPr marL="742950" lvl="1" indent="-285750"/>
            <a:r>
              <a:rPr lang="en-US" dirty="0"/>
              <a:t>https://</a:t>
            </a:r>
            <a:r>
              <a:rPr lang="en-US" dirty="0" err="1"/>
              <a:t>app.pluralsight.com</a:t>
            </a:r>
            <a:r>
              <a:rPr lang="en-US" dirty="0"/>
              <a:t>/</a:t>
            </a:r>
            <a:r>
              <a:rPr lang="en-US" dirty="0" err="1"/>
              <a:t>course-player?clipId</a:t>
            </a:r>
            <a:r>
              <a:rPr lang="en-US" dirty="0"/>
              <a:t>=8794c909-d0de-4332-ad6a-807f088c1990</a:t>
            </a:r>
          </a:p>
        </p:txBody>
      </p:sp>
      <p:sp>
        <p:nvSpPr>
          <p:cNvPr id="5" name="Rectangle 4">
            <a:extLst>
              <a:ext uri="{FF2B5EF4-FFF2-40B4-BE49-F238E27FC236}">
                <a16:creationId xmlns:a16="http://schemas.microsoft.com/office/drawing/2014/main" id="{174CD907-3570-224C-99CB-5512D0B121FC}"/>
              </a:ext>
            </a:extLst>
          </p:cNvPr>
          <p:cNvSpPr/>
          <p:nvPr/>
        </p:nvSpPr>
        <p:spPr>
          <a:xfrm>
            <a:off x="6512010" y="1929384"/>
            <a:ext cx="5385487" cy="4401205"/>
          </a:xfrm>
          <a:prstGeom prst="rect">
            <a:avLst/>
          </a:prstGeom>
        </p:spPr>
        <p:txBody>
          <a:bodyPr wrap="square">
            <a:spAutoFit/>
          </a:bodyPr>
          <a:lstStyle/>
          <a:p>
            <a:pPr marL="285750" indent="-285750">
              <a:buFont typeface="Arial" panose="020B0604020202020204" pitchFamily="34" charset="0"/>
              <a:buChar char="•"/>
            </a:pPr>
            <a:r>
              <a:rPr lang="en-US" sz="1600" dirty="0"/>
              <a:t>Micro-FEs</a:t>
            </a:r>
          </a:p>
          <a:p>
            <a:pPr marL="742950" lvl="1" indent="-285750">
              <a:buFont typeface="Arial" panose="020B0604020202020204" pitchFamily="34" charset="0"/>
              <a:buChar char="•"/>
            </a:pPr>
            <a:r>
              <a:rPr lang="en-US" sz="1600" dirty="0"/>
              <a:t>https://</a:t>
            </a:r>
            <a:r>
              <a:rPr lang="en-US" sz="1600" dirty="0" err="1"/>
              <a:t>martinfowler.com</a:t>
            </a:r>
            <a:r>
              <a:rPr lang="en-US" sz="1600" dirty="0"/>
              <a:t>/articles/micro-</a:t>
            </a:r>
            <a:r>
              <a:rPr lang="en-US" sz="1600" dirty="0" err="1"/>
              <a:t>frontends.html</a:t>
            </a:r>
            <a:endParaRPr lang="en-US" sz="1600" dirty="0"/>
          </a:p>
          <a:p>
            <a:pPr marL="742950" lvl="1" indent="-285750">
              <a:buFont typeface="Arial" panose="020B0604020202020204" pitchFamily="34" charset="0"/>
              <a:buChar char="•"/>
            </a:pPr>
            <a:r>
              <a:rPr lang="en-US" sz="1600" dirty="0">
                <a:hlinkClick r:id="rId7"/>
              </a:rPr>
              <a:t>https://medium.com/bb-tutorials-and-thoughts/how-to-implement-micro-frontend-architecture-with-angular-e6828a0a049c</a:t>
            </a:r>
            <a:endParaRPr lang="en-US" sz="1600" dirty="0"/>
          </a:p>
          <a:p>
            <a:pPr marL="742950" lvl="1" indent="-285750">
              <a:buFont typeface="Arial" panose="020B0604020202020204" pitchFamily="34" charset="0"/>
              <a:buChar char="•"/>
            </a:pPr>
            <a:r>
              <a:rPr lang="en-US" sz="1600" dirty="0">
                <a:hlinkClick r:id="rId8"/>
              </a:rPr>
              <a:t>https://medium.com/bb-tutorials-and-thoughts/6-different-ways-to-implement-micro-frontends-with-angular-298bc8d79f6b</a:t>
            </a:r>
            <a:endParaRPr lang="en-US" sz="1600" dirty="0"/>
          </a:p>
          <a:p>
            <a:pPr marL="285750" indent="-285750">
              <a:buFont typeface="Arial" panose="020B0604020202020204" pitchFamily="34" charset="0"/>
              <a:buChar char="•"/>
            </a:pPr>
            <a:r>
              <a:rPr lang="en-US" sz="1600" dirty="0"/>
              <a:t>BEs for FEs</a:t>
            </a:r>
          </a:p>
          <a:p>
            <a:pPr marL="742950" lvl="1" indent="-285750">
              <a:buFont typeface="Arial" panose="020B0604020202020204" pitchFamily="34" charset="0"/>
              <a:buChar char="•"/>
            </a:pPr>
            <a:r>
              <a:rPr lang="en-US" sz="1600" dirty="0">
                <a:hlinkClick r:id="rId9"/>
              </a:rPr>
              <a:t>https://medium.com/frontend-at-scale/frontend-architectural-patterns-backend-for-frontend-29679aba886c</a:t>
            </a:r>
            <a:endParaRPr lang="en-US" sz="1600" dirty="0"/>
          </a:p>
          <a:p>
            <a:pPr marL="285750" indent="-285750">
              <a:buFont typeface="Arial" panose="020B0604020202020204" pitchFamily="34" charset="0"/>
              <a:buChar char="•"/>
            </a:pPr>
            <a:r>
              <a:rPr lang="en-US" sz="1600" dirty="0"/>
              <a:t>Task Runners:</a:t>
            </a:r>
          </a:p>
          <a:p>
            <a:pPr marL="742950" lvl="1" indent="-285750">
              <a:buFont typeface="Arial" panose="020B0604020202020204" pitchFamily="34" charset="0"/>
              <a:buChar char="•"/>
            </a:pPr>
            <a:r>
              <a:rPr lang="en-US" sz="1600" dirty="0">
                <a:hlinkClick r:id="rId10"/>
              </a:rPr>
              <a:t>https://medium.com/tiny-code-lessons/javascript-task-runners-explained-c4762728bda</a:t>
            </a:r>
            <a:endParaRPr lang="en-US" sz="1600" dirty="0"/>
          </a:p>
          <a:p>
            <a:pPr marL="285750" indent="-285750">
              <a:buFont typeface="Arial" panose="020B0604020202020204" pitchFamily="34" charset="0"/>
              <a:buChar char="•"/>
            </a:pPr>
            <a:r>
              <a:rPr lang="en-US" sz="1600" dirty="0"/>
              <a:t>Testing</a:t>
            </a:r>
          </a:p>
          <a:p>
            <a:pPr marL="742950" lvl="1" indent="-285750">
              <a:buFont typeface="Arial" panose="020B0604020202020204" pitchFamily="34" charset="0"/>
              <a:buChar char="•"/>
            </a:pPr>
            <a:r>
              <a:rPr lang="en-US" sz="1600" dirty="0">
                <a:hlinkClick r:id="rId11"/>
              </a:rPr>
              <a:t>https://medium.com/welldone-software/an-overview-of-javascript-testing-7ce7298b9870</a:t>
            </a:r>
            <a:endParaRPr lang="en-US" sz="1600" dirty="0"/>
          </a:p>
          <a:p>
            <a:pPr marL="285750" indent="-285750">
              <a:buFont typeface="Arial" panose="020B0604020202020204" pitchFamily="34" charset="0"/>
              <a:buChar char="•"/>
            </a:pPr>
            <a:r>
              <a:rPr lang="en-US" sz="1600" dirty="0"/>
              <a:t>Other materials</a:t>
            </a:r>
          </a:p>
          <a:p>
            <a:pPr marL="742950" lvl="1" indent="-285750">
              <a:buFont typeface="Arial" panose="020B0604020202020204" pitchFamily="34" charset="0"/>
              <a:buChar char="•"/>
            </a:pPr>
            <a:r>
              <a:rPr lang="en-IN" sz="1600" dirty="0">
                <a:hlinkClick r:id="rId12"/>
              </a:rPr>
              <a:t>https://exploringjs.com/</a:t>
            </a:r>
            <a:endParaRPr lang="en-IN" sz="1600" dirty="0"/>
          </a:p>
          <a:p>
            <a:pPr marL="742950" lvl="1" indent="-285750">
              <a:buFont typeface="Arial" panose="020B0604020202020204" pitchFamily="34" charset="0"/>
              <a:buChar char="•"/>
            </a:pPr>
            <a:r>
              <a:rPr lang="en-IN" sz="1600" dirty="0">
                <a:hlinkClick r:id="rId13"/>
              </a:rPr>
              <a:t>https://eloquentjavascript.net/</a:t>
            </a:r>
            <a:endParaRPr lang="en-IN" sz="1600" dirty="0"/>
          </a:p>
          <a:p>
            <a:pPr marL="742950" lvl="1" indent="-285750">
              <a:buFont typeface="Arial" panose="020B0604020202020204" pitchFamily="34" charset="0"/>
              <a:buChar char="•"/>
            </a:pPr>
            <a:r>
              <a:rPr lang="en-IN" sz="1600" dirty="0" err="1"/>
              <a:t>Frondend</a:t>
            </a:r>
            <a:r>
              <a:rPr lang="en-IN" sz="1600" dirty="0"/>
              <a:t> masters website and handbooks</a:t>
            </a:r>
            <a:endParaRPr lang="en-US" sz="1600" dirty="0"/>
          </a:p>
        </p:txBody>
      </p:sp>
    </p:spTree>
    <p:extLst>
      <p:ext uri="{BB962C8B-B14F-4D97-AF65-F5344CB8AC3E}">
        <p14:creationId xmlns:p14="http://schemas.microsoft.com/office/powerpoint/2010/main" val="74503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ADD32-CDAC-CF42-9EC4-42A5F04E9255}"/>
              </a:ext>
            </a:extLst>
          </p:cNvPr>
          <p:cNvSpPr>
            <a:spLocks noGrp="1"/>
          </p:cNvSpPr>
          <p:nvPr>
            <p:ph type="title"/>
          </p:nvPr>
        </p:nvSpPr>
        <p:spPr>
          <a:xfrm>
            <a:off x="4654296" y="329184"/>
            <a:ext cx="6894576" cy="1783080"/>
          </a:xfrm>
        </p:spPr>
        <p:txBody>
          <a:bodyPr anchor="b">
            <a:normAutofit/>
          </a:bodyPr>
          <a:lstStyle/>
          <a:p>
            <a:pPr>
              <a:lnSpc>
                <a:spcPct val="90000"/>
              </a:lnSpc>
            </a:pPr>
            <a:r>
              <a:rPr lang="en-IN" sz="5600" b="1" dirty="0"/>
              <a:t>What is the front-end? </a:t>
            </a:r>
            <a:endParaRPr lang="en-US" sz="5600" dirty="0"/>
          </a:p>
        </p:txBody>
      </p:sp>
      <p:pic>
        <p:nvPicPr>
          <p:cNvPr id="5" name="Picture 4" descr="A person holding a cell phone&#10;&#10;Description automatically generated with low confidence">
            <a:extLst>
              <a:ext uri="{FF2B5EF4-FFF2-40B4-BE49-F238E27FC236}">
                <a16:creationId xmlns:a16="http://schemas.microsoft.com/office/drawing/2014/main" id="{32E1EFED-B889-AE4F-97BA-3BCE2A994A39}"/>
              </a:ext>
            </a:extLst>
          </p:cNvPr>
          <p:cNvPicPr>
            <a:picLocks noChangeAspect="1"/>
          </p:cNvPicPr>
          <p:nvPr/>
        </p:nvPicPr>
        <p:blipFill rotWithShape="1">
          <a:blip r:embed="rId2"/>
          <a:srcRect l="18364" r="17312"/>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ree, electronics, computer&#10;&#10;Description automatically generated">
            <a:extLst>
              <a:ext uri="{FF2B5EF4-FFF2-40B4-BE49-F238E27FC236}">
                <a16:creationId xmlns:a16="http://schemas.microsoft.com/office/drawing/2014/main" id="{400D4411-DF9E-AE4A-B4C1-3B816D12678D}"/>
              </a:ext>
            </a:extLst>
          </p:cNvPr>
          <p:cNvPicPr>
            <a:picLocks noChangeAspect="1"/>
          </p:cNvPicPr>
          <p:nvPr/>
        </p:nvPicPr>
        <p:blipFill rotWithShape="1">
          <a:blip r:embed="rId3"/>
          <a:srcRect t="7694" r="3" b="3"/>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B8C5055-3297-D249-85CF-678AA9FC797B}"/>
              </a:ext>
            </a:extLst>
          </p:cNvPr>
          <p:cNvSpPr>
            <a:spLocks noGrp="1"/>
          </p:cNvSpPr>
          <p:nvPr>
            <p:ph idx="1"/>
          </p:nvPr>
        </p:nvSpPr>
        <p:spPr>
          <a:xfrm>
            <a:off x="4654296" y="2706624"/>
            <a:ext cx="6894576" cy="3483864"/>
          </a:xfrm>
        </p:spPr>
        <p:txBody>
          <a:bodyPr>
            <a:normAutofit/>
          </a:bodyPr>
          <a:lstStyle/>
          <a:p>
            <a:r>
              <a:rPr lang="en-IN" dirty="0"/>
              <a:t>Client-facing application, which could possible run on the client’s system extensively</a:t>
            </a:r>
          </a:p>
          <a:p>
            <a:r>
              <a:rPr lang="en-IN" dirty="0"/>
              <a:t>Web technologies (i.e., HTML, CSS, DOM, and JavaScript), which run on the Open Web Platform or act as compilation input for non-web platform environments (i.e., React Native)</a:t>
            </a:r>
            <a:endParaRPr lang="en-US" dirty="0"/>
          </a:p>
        </p:txBody>
      </p:sp>
    </p:spTree>
    <p:extLst>
      <p:ext uri="{BB962C8B-B14F-4D97-AF65-F5344CB8AC3E}">
        <p14:creationId xmlns:p14="http://schemas.microsoft.com/office/powerpoint/2010/main" val="1742777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B33-6EE2-564D-AAD7-B92A7463DFFB}"/>
              </a:ext>
            </a:extLst>
          </p:cNvPr>
          <p:cNvSpPr>
            <a:spLocks noGrp="1"/>
          </p:cNvSpPr>
          <p:nvPr>
            <p:ph type="title"/>
          </p:nvPr>
        </p:nvSpPr>
        <p:spPr/>
        <p:txBody>
          <a:bodyPr>
            <a:normAutofit/>
          </a:bodyPr>
          <a:lstStyle/>
          <a:p>
            <a:r>
              <a:rPr lang="en-IN" b="1" dirty="0"/>
              <a:t>Special challenges of the frontend</a:t>
            </a:r>
            <a:endParaRPr lang="en-US" dirty="0"/>
          </a:p>
        </p:txBody>
      </p:sp>
      <p:sp>
        <p:nvSpPr>
          <p:cNvPr id="3" name="Content Placeholder 2">
            <a:extLst>
              <a:ext uri="{FF2B5EF4-FFF2-40B4-BE49-F238E27FC236}">
                <a16:creationId xmlns:a16="http://schemas.microsoft.com/office/drawing/2014/main" id="{85273B10-705B-7F43-9691-CCB9B3215EDE}"/>
              </a:ext>
            </a:extLst>
          </p:cNvPr>
          <p:cNvSpPr>
            <a:spLocks noGrp="1"/>
          </p:cNvSpPr>
          <p:nvPr>
            <p:ph idx="1"/>
          </p:nvPr>
        </p:nvSpPr>
        <p:spPr/>
        <p:txBody>
          <a:bodyPr>
            <a:normAutofit fontScale="92500" lnSpcReduction="10000"/>
          </a:bodyPr>
          <a:lstStyle/>
          <a:p>
            <a:r>
              <a:rPr lang="en-IN" dirty="0"/>
              <a:t>Browser compatibility and operating system compatibility [cross-browser, cross-platform and cross-device]</a:t>
            </a:r>
          </a:p>
          <a:p>
            <a:r>
              <a:rPr lang="en-IN" dirty="0"/>
              <a:t>Language limitation - JS is the language of the browser, with HTML for templating and CSS for styling</a:t>
            </a:r>
          </a:p>
          <a:p>
            <a:r>
              <a:rPr lang="en-IN" dirty="0"/>
              <a:t>Performance while running in a browser </a:t>
            </a:r>
          </a:p>
          <a:p>
            <a:r>
              <a:rPr lang="en-IN" dirty="0"/>
              <a:t>Network limitations and performance despite it</a:t>
            </a:r>
          </a:p>
          <a:p>
            <a:r>
              <a:rPr lang="en-IN" dirty="0"/>
              <a:t>Asynchronous and Reactive</a:t>
            </a:r>
          </a:p>
          <a:p>
            <a:r>
              <a:rPr lang="en-IN" dirty="0"/>
              <a:t>State management – Increasingly complicated UI</a:t>
            </a:r>
          </a:p>
          <a:p>
            <a:r>
              <a:rPr lang="en-IN" dirty="0"/>
              <a:t>Easy JS solution VS the right solution for the long-term, especially considering the nature of JS</a:t>
            </a:r>
          </a:p>
          <a:p>
            <a:r>
              <a:rPr lang="en-IN" dirty="0"/>
              <a:t>Other challenges - SEO (with SPAs), changing standards, obfuscation, security</a:t>
            </a:r>
          </a:p>
        </p:txBody>
      </p:sp>
    </p:spTree>
    <p:extLst>
      <p:ext uri="{BB962C8B-B14F-4D97-AF65-F5344CB8AC3E}">
        <p14:creationId xmlns:p14="http://schemas.microsoft.com/office/powerpoint/2010/main" val="12163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834FC-6D88-4F4A-99B8-7554779923EA}"/>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IN" sz="4500" b="1" dirty="0"/>
              <a:t>Architectural patterns for the front-end</a:t>
            </a:r>
            <a:endParaRPr lang="en-US" sz="4500" dirty="0"/>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D56A17"/>
          </a:solidFill>
          <a:ln w="34925">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D89EA00-E600-4AC4-A151-903AED0D90AC}"/>
              </a:ext>
            </a:extLst>
          </p:cNvPr>
          <p:cNvGraphicFramePr>
            <a:graphicFrameLocks noGrp="1"/>
          </p:cNvGraphicFramePr>
          <p:nvPr>
            <p:ph idx="1"/>
            <p:extLst>
              <p:ext uri="{D42A27DB-BD31-4B8C-83A1-F6EECF244321}">
                <p14:modId xmlns:p14="http://schemas.microsoft.com/office/powerpoint/2010/main" val="2370311452"/>
              </p:ext>
            </p:extLst>
          </p:nvPr>
        </p:nvGraphicFramePr>
        <p:xfrm>
          <a:off x="635001" y="2604411"/>
          <a:ext cx="10921640" cy="3763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4903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30CB-840A-AE41-B7DE-23E6DD17452E}"/>
              </a:ext>
            </a:extLst>
          </p:cNvPr>
          <p:cNvSpPr>
            <a:spLocks noGrp="1"/>
          </p:cNvSpPr>
          <p:nvPr>
            <p:ph type="title"/>
          </p:nvPr>
        </p:nvSpPr>
        <p:spPr/>
        <p:txBody>
          <a:bodyPr>
            <a:noAutofit/>
          </a:bodyPr>
          <a:lstStyle/>
          <a:p>
            <a:r>
              <a:rPr lang="en-IN" sz="3600" dirty="0"/>
              <a:t>HTML architecture - Declarative VS imperative programming styles for modifying the DOM</a:t>
            </a:r>
            <a:endParaRPr lang="en-US" sz="3600" dirty="0"/>
          </a:p>
        </p:txBody>
      </p:sp>
      <p:sp>
        <p:nvSpPr>
          <p:cNvPr id="3" name="Content Placeholder 2">
            <a:extLst>
              <a:ext uri="{FF2B5EF4-FFF2-40B4-BE49-F238E27FC236}">
                <a16:creationId xmlns:a16="http://schemas.microsoft.com/office/drawing/2014/main" id="{94B78D2D-5676-674D-8E56-3DF35A888ADA}"/>
              </a:ext>
            </a:extLst>
          </p:cNvPr>
          <p:cNvSpPr>
            <a:spLocks noGrp="1"/>
          </p:cNvSpPr>
          <p:nvPr>
            <p:ph idx="1"/>
          </p:nvPr>
        </p:nvSpPr>
        <p:spPr/>
        <p:txBody>
          <a:bodyPr/>
          <a:lstStyle/>
          <a:p>
            <a:pPr fontAlgn="base"/>
            <a:r>
              <a:rPr lang="en-IN" dirty="0"/>
              <a:t>Declarative programming is when you say </a:t>
            </a:r>
            <a:r>
              <a:rPr lang="en-IN" i="1" dirty="0"/>
              <a:t>what</a:t>
            </a:r>
            <a:r>
              <a:rPr lang="en-IN" dirty="0"/>
              <a:t> you want, and imperative language is when you say </a:t>
            </a:r>
            <a:r>
              <a:rPr lang="en-IN" i="1" dirty="0"/>
              <a:t>how</a:t>
            </a:r>
            <a:r>
              <a:rPr lang="en-IN" dirty="0"/>
              <a:t> to get what you want; Power VS robustness</a:t>
            </a:r>
          </a:p>
          <a:p>
            <a:pPr fontAlgn="base"/>
            <a:r>
              <a:rPr lang="en-IN" dirty="0"/>
              <a:t>Declarative style – HTML Templates in Angular</a:t>
            </a:r>
          </a:p>
          <a:p>
            <a:pPr fontAlgn="base"/>
            <a:endParaRPr lang="en-IN" dirty="0"/>
          </a:p>
          <a:p>
            <a:pPr fontAlgn="base"/>
            <a:r>
              <a:rPr lang="en-IN" dirty="0"/>
              <a:t>Imperative style – </a:t>
            </a:r>
            <a:r>
              <a:rPr lang="en-IN" dirty="0" err="1"/>
              <a:t>Jquery</a:t>
            </a:r>
            <a:endParaRPr lang="en-IN" dirty="0"/>
          </a:p>
          <a:p>
            <a:pPr marL="0" indent="0">
              <a:buNone/>
            </a:pPr>
            <a:endParaRPr lang="en-US" dirty="0"/>
          </a:p>
        </p:txBody>
      </p:sp>
      <p:pic>
        <p:nvPicPr>
          <p:cNvPr id="4" name="Picture 3">
            <a:extLst>
              <a:ext uri="{FF2B5EF4-FFF2-40B4-BE49-F238E27FC236}">
                <a16:creationId xmlns:a16="http://schemas.microsoft.com/office/drawing/2014/main" id="{9A3A38BB-0BC6-A647-BFCD-7D718D75153B}"/>
              </a:ext>
            </a:extLst>
          </p:cNvPr>
          <p:cNvPicPr>
            <a:picLocks noChangeAspect="1"/>
          </p:cNvPicPr>
          <p:nvPr/>
        </p:nvPicPr>
        <p:blipFill>
          <a:blip r:embed="rId2"/>
          <a:stretch>
            <a:fillRect/>
          </a:stretch>
        </p:blipFill>
        <p:spPr>
          <a:xfrm>
            <a:off x="1158274" y="4677240"/>
            <a:ext cx="7404100" cy="1592404"/>
          </a:xfrm>
          <a:prstGeom prst="rect">
            <a:avLst/>
          </a:prstGeom>
        </p:spPr>
      </p:pic>
      <p:pic>
        <p:nvPicPr>
          <p:cNvPr id="5" name="Picture 4">
            <a:extLst>
              <a:ext uri="{FF2B5EF4-FFF2-40B4-BE49-F238E27FC236}">
                <a16:creationId xmlns:a16="http://schemas.microsoft.com/office/drawing/2014/main" id="{F9903E94-C45D-A249-99DD-E780072DFDBE}"/>
              </a:ext>
            </a:extLst>
          </p:cNvPr>
          <p:cNvPicPr>
            <a:picLocks noChangeAspect="1"/>
          </p:cNvPicPr>
          <p:nvPr/>
        </p:nvPicPr>
        <p:blipFill>
          <a:blip r:embed="rId3"/>
          <a:stretch>
            <a:fillRect/>
          </a:stretch>
        </p:blipFill>
        <p:spPr>
          <a:xfrm>
            <a:off x="1158274" y="3517723"/>
            <a:ext cx="7404100" cy="736600"/>
          </a:xfrm>
          <a:prstGeom prst="rect">
            <a:avLst/>
          </a:prstGeom>
        </p:spPr>
      </p:pic>
    </p:spTree>
    <p:extLst>
      <p:ext uri="{BB962C8B-B14F-4D97-AF65-F5344CB8AC3E}">
        <p14:creationId xmlns:p14="http://schemas.microsoft.com/office/powerpoint/2010/main" val="94390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0BAB-257D-4447-9E7B-3954A770DEA5}"/>
              </a:ext>
            </a:extLst>
          </p:cNvPr>
          <p:cNvSpPr>
            <a:spLocks noGrp="1"/>
          </p:cNvSpPr>
          <p:nvPr>
            <p:ph type="title"/>
          </p:nvPr>
        </p:nvSpPr>
        <p:spPr/>
        <p:txBody>
          <a:bodyPr>
            <a:noAutofit/>
          </a:bodyPr>
          <a:lstStyle/>
          <a:p>
            <a:r>
              <a:rPr lang="en-US" sz="3600" dirty="0"/>
              <a:t>HTML architecture - </a:t>
            </a:r>
            <a:br>
              <a:rPr lang="en-IN" sz="3600" dirty="0"/>
            </a:br>
            <a:r>
              <a:rPr lang="en-IN" sz="3600" dirty="0"/>
              <a:t>Client Vs Server-side rendering</a:t>
            </a:r>
            <a:endParaRPr lang="en-US" sz="3600" dirty="0"/>
          </a:p>
        </p:txBody>
      </p:sp>
      <p:graphicFrame>
        <p:nvGraphicFramePr>
          <p:cNvPr id="5" name="Content Placeholder 2">
            <a:extLst>
              <a:ext uri="{FF2B5EF4-FFF2-40B4-BE49-F238E27FC236}">
                <a16:creationId xmlns:a16="http://schemas.microsoft.com/office/drawing/2014/main" id="{A0D4F54D-0E35-4D67-89E4-A7CA68874FD8}"/>
              </a:ext>
            </a:extLst>
          </p:cNvPr>
          <p:cNvGraphicFramePr>
            <a:graphicFrameLocks noGrp="1"/>
          </p:cNvGraphicFramePr>
          <p:nvPr>
            <p:ph idx="1"/>
            <p:extLst>
              <p:ext uri="{D42A27DB-BD31-4B8C-83A1-F6EECF244321}">
                <p14:modId xmlns:p14="http://schemas.microsoft.com/office/powerpoint/2010/main" val="241893820"/>
              </p:ext>
            </p:extLst>
          </p:nvPr>
        </p:nvGraphicFramePr>
        <p:xfrm>
          <a:off x="1123280" y="1927992"/>
          <a:ext cx="11714205" cy="4810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A0BD955-6AC0-2143-82DD-DE097544F997}"/>
              </a:ext>
            </a:extLst>
          </p:cNvPr>
          <p:cNvPicPr>
            <a:picLocks noChangeAspect="1"/>
          </p:cNvPicPr>
          <p:nvPr/>
        </p:nvPicPr>
        <p:blipFill>
          <a:blip r:embed="rId7"/>
          <a:stretch>
            <a:fillRect/>
          </a:stretch>
        </p:blipFill>
        <p:spPr>
          <a:xfrm>
            <a:off x="1123280" y="4039079"/>
            <a:ext cx="1698325" cy="1258866"/>
          </a:xfrm>
          <a:prstGeom prst="rect">
            <a:avLst/>
          </a:prstGeom>
        </p:spPr>
      </p:pic>
    </p:spTree>
    <p:extLst>
      <p:ext uri="{BB962C8B-B14F-4D97-AF65-F5344CB8AC3E}">
        <p14:creationId xmlns:p14="http://schemas.microsoft.com/office/powerpoint/2010/main" val="70435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4EF58-1E5B-D842-A30F-54C56589ED51}"/>
              </a:ext>
            </a:extLst>
          </p:cNvPr>
          <p:cNvSpPr>
            <a:spLocks noGrp="1"/>
          </p:cNvSpPr>
          <p:nvPr>
            <p:ph type="title"/>
          </p:nvPr>
        </p:nvSpPr>
        <p:spPr>
          <a:xfrm>
            <a:off x="640080" y="329184"/>
            <a:ext cx="6894576" cy="1783080"/>
          </a:xfrm>
        </p:spPr>
        <p:txBody>
          <a:bodyPr anchor="b">
            <a:normAutofit/>
          </a:bodyPr>
          <a:lstStyle/>
          <a:p>
            <a:r>
              <a:rPr lang="en-IN" sz="6700" b="1" dirty="0"/>
              <a:t>CSS architecture</a:t>
            </a:r>
            <a:endParaRPr lang="en-US" sz="6700" dirty="0"/>
          </a:p>
        </p:txBody>
      </p:sp>
      <p:sp>
        <p:nvSpPr>
          <p:cNvPr id="15"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6A17"/>
          </a:solidFill>
          <a:ln w="38100" cap="rnd">
            <a:solidFill>
              <a:srgbClr val="D56A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1A2B77-5ACA-A44A-9F9E-E8A93513679E}"/>
              </a:ext>
            </a:extLst>
          </p:cNvPr>
          <p:cNvSpPr>
            <a:spLocks noGrp="1"/>
          </p:cNvSpPr>
          <p:nvPr>
            <p:ph idx="1"/>
          </p:nvPr>
        </p:nvSpPr>
        <p:spPr>
          <a:xfrm>
            <a:off x="1193799" y="2441448"/>
            <a:ext cx="5182283" cy="4087368"/>
          </a:xfrm>
        </p:spPr>
        <p:txBody>
          <a:bodyPr>
            <a:normAutofit lnSpcReduction="10000"/>
          </a:bodyPr>
          <a:lstStyle/>
          <a:p>
            <a:pPr>
              <a:lnSpc>
                <a:spcPct val="100000"/>
              </a:lnSpc>
            </a:pPr>
            <a:r>
              <a:rPr lang="en-IN" sz="1600" dirty="0"/>
              <a:t>CSS in JS</a:t>
            </a:r>
          </a:p>
          <a:p>
            <a:pPr lvl="1">
              <a:lnSpc>
                <a:spcPct val="100000"/>
              </a:lnSpc>
            </a:pPr>
            <a:r>
              <a:rPr lang="en-IN" sz="1600" dirty="0"/>
              <a:t>Encapsulation of CSS closely</a:t>
            </a:r>
            <a:r>
              <a:rPr lang="en-IN" sz="1600" baseline="0" dirty="0"/>
              <a:t> with your JS components</a:t>
            </a:r>
          </a:p>
          <a:p>
            <a:pPr lvl="1">
              <a:lnSpc>
                <a:spcPct val="100000"/>
              </a:lnSpc>
            </a:pPr>
            <a:r>
              <a:rPr lang="en-IN" sz="1600" dirty="0"/>
              <a:t>Hard to get out of off once into, also to move to another platform or framework</a:t>
            </a:r>
          </a:p>
          <a:p>
            <a:pPr lvl="1">
              <a:lnSpc>
                <a:spcPct val="100000"/>
              </a:lnSpc>
            </a:pPr>
            <a:r>
              <a:rPr lang="en-IN" sz="1600" dirty="0"/>
              <a:t>Great for easily sharing components and not worrying about CSS confusions</a:t>
            </a:r>
          </a:p>
          <a:p>
            <a:pPr lvl="1">
              <a:lnSpc>
                <a:spcPct val="100000"/>
              </a:lnSpc>
            </a:pPr>
            <a:r>
              <a:rPr lang="en-IN" sz="1600" dirty="0"/>
              <a:t>Angular CSS files</a:t>
            </a:r>
          </a:p>
          <a:p>
            <a:pPr>
              <a:lnSpc>
                <a:spcPct val="100000"/>
              </a:lnSpc>
            </a:pPr>
            <a:r>
              <a:rPr lang="en-IN" sz="1600" dirty="0"/>
              <a:t>Inverted triangle CSS / ITCSS</a:t>
            </a:r>
          </a:p>
          <a:p>
            <a:pPr lvl="1">
              <a:lnSpc>
                <a:spcPct val="100000"/>
              </a:lnSpc>
            </a:pPr>
            <a:r>
              <a:rPr lang="en-IN" sz="1600" dirty="0"/>
              <a:t>Shared CSS, but using patterns for separation of widely-affected VS less-affected styles</a:t>
            </a:r>
          </a:p>
          <a:p>
            <a:pPr>
              <a:lnSpc>
                <a:spcPct val="100000"/>
              </a:lnSpc>
            </a:pPr>
            <a:r>
              <a:rPr lang="en-IN" sz="1600" dirty="0"/>
              <a:t>Utility-first CSS</a:t>
            </a:r>
          </a:p>
          <a:p>
            <a:pPr lvl="1">
              <a:lnSpc>
                <a:spcPct val="100000"/>
              </a:lnSpc>
            </a:pPr>
            <a:r>
              <a:rPr lang="en-IN" sz="1200" dirty="0"/>
              <a:t>Utility classes for various styles, and could possibly use CSS frameworks like tailwind for applying them</a:t>
            </a:r>
          </a:p>
          <a:p>
            <a:pPr lvl="1">
              <a:lnSpc>
                <a:spcPct val="100000"/>
              </a:lnSpc>
            </a:pPr>
            <a:r>
              <a:rPr lang="en-IN" sz="1200" dirty="0"/>
              <a:t>ITCSS compatible</a:t>
            </a:r>
          </a:p>
          <a:p>
            <a:pPr>
              <a:lnSpc>
                <a:spcPct val="100000"/>
              </a:lnSpc>
            </a:pPr>
            <a:r>
              <a:rPr lang="en-IN" sz="1600" dirty="0"/>
              <a:t>CSS pre-processors – SASS, Stylus etc</a:t>
            </a:r>
          </a:p>
          <a:p>
            <a:pPr>
              <a:lnSpc>
                <a:spcPct val="100000"/>
              </a:lnSpc>
            </a:pPr>
            <a:r>
              <a:rPr lang="en-IN" sz="1600" dirty="0"/>
              <a:t>CSS Modules</a:t>
            </a:r>
          </a:p>
          <a:p>
            <a:pPr lvl="1">
              <a:lnSpc>
                <a:spcPct val="100000"/>
              </a:lnSpc>
            </a:pPr>
            <a:r>
              <a:rPr lang="en-IN" sz="1600" dirty="0"/>
              <a:t>Not a standard officially, but can be achieved using web-pack or SASS etc</a:t>
            </a:r>
          </a:p>
        </p:txBody>
      </p:sp>
      <p:pic>
        <p:nvPicPr>
          <p:cNvPr id="7" name="Picture 6">
            <a:extLst>
              <a:ext uri="{FF2B5EF4-FFF2-40B4-BE49-F238E27FC236}">
                <a16:creationId xmlns:a16="http://schemas.microsoft.com/office/drawing/2014/main" id="{54D8DA48-540F-A74D-AD5E-0AB9A94CF163}"/>
              </a:ext>
            </a:extLst>
          </p:cNvPr>
          <p:cNvPicPr>
            <a:picLocks noChangeAspect="1"/>
          </p:cNvPicPr>
          <p:nvPr/>
        </p:nvPicPr>
        <p:blipFill>
          <a:blip r:embed="rId3"/>
          <a:stretch>
            <a:fillRect/>
          </a:stretch>
        </p:blipFill>
        <p:spPr>
          <a:xfrm>
            <a:off x="7863840" y="104036"/>
            <a:ext cx="4014216" cy="3833575"/>
          </a:xfrm>
          <a:prstGeom prst="rect">
            <a:avLst/>
          </a:prstGeom>
        </p:spPr>
      </p:pic>
      <p:pic>
        <p:nvPicPr>
          <p:cNvPr id="5" name="Picture 4">
            <a:extLst>
              <a:ext uri="{FF2B5EF4-FFF2-40B4-BE49-F238E27FC236}">
                <a16:creationId xmlns:a16="http://schemas.microsoft.com/office/drawing/2014/main" id="{962B218A-2250-124A-A198-CD3A2CC77D33}"/>
              </a:ext>
            </a:extLst>
          </p:cNvPr>
          <p:cNvPicPr>
            <a:picLocks noChangeAspect="1"/>
          </p:cNvPicPr>
          <p:nvPr/>
        </p:nvPicPr>
        <p:blipFill>
          <a:blip r:embed="rId4"/>
          <a:stretch>
            <a:fillRect/>
          </a:stretch>
        </p:blipFill>
        <p:spPr>
          <a:xfrm>
            <a:off x="6376085" y="4086439"/>
            <a:ext cx="5483683" cy="2192540"/>
          </a:xfrm>
          <a:prstGeom prst="rect">
            <a:avLst/>
          </a:prstGeom>
        </p:spPr>
      </p:pic>
      <p:sp>
        <p:nvSpPr>
          <p:cNvPr id="6" name="Rectangle 5">
            <a:extLst>
              <a:ext uri="{FF2B5EF4-FFF2-40B4-BE49-F238E27FC236}">
                <a16:creationId xmlns:a16="http://schemas.microsoft.com/office/drawing/2014/main" id="{29B905AC-455E-EE41-B881-564DC5BD45FA}"/>
              </a:ext>
            </a:extLst>
          </p:cNvPr>
          <p:cNvSpPr/>
          <p:nvPr/>
        </p:nvSpPr>
        <p:spPr>
          <a:xfrm>
            <a:off x="6376084" y="6137191"/>
            <a:ext cx="5483684" cy="240643"/>
          </a:xfrm>
          <a:prstGeom prst="rect">
            <a:avLst/>
          </a:prstGeom>
          <a:solidFill>
            <a:srgbClr val="000000">
              <a:alpha val="50000"/>
            </a:srgbClr>
          </a:solidFill>
          <a:ln>
            <a:noFill/>
          </a:ln>
        </p:spPr>
        <p:txBody>
          <a:bodyPr wrap="square">
            <a:noAutofit/>
          </a:bodyPr>
          <a:lstStyle/>
          <a:p>
            <a:pPr algn="ctr">
              <a:spcAft>
                <a:spcPts val="600"/>
              </a:spcAft>
            </a:pPr>
            <a:r>
              <a:rPr lang="en-US" sz="1200">
                <a:solidFill>
                  <a:srgbClr val="FFFFFF"/>
                </a:solidFill>
              </a:rPr>
              <a:t>Modules - https://sass-</a:t>
            </a:r>
            <a:r>
              <a:rPr lang="en-US" sz="1200" err="1">
                <a:solidFill>
                  <a:srgbClr val="FFFFFF"/>
                </a:solidFill>
              </a:rPr>
              <a:t>lang.com</a:t>
            </a:r>
            <a:r>
              <a:rPr lang="en-US" sz="1200">
                <a:solidFill>
                  <a:srgbClr val="FFFFFF"/>
                </a:solidFill>
              </a:rPr>
              <a:t>/guide</a:t>
            </a:r>
          </a:p>
        </p:txBody>
      </p:sp>
      <p:sp>
        <p:nvSpPr>
          <p:cNvPr id="8" name="Rectangle 7">
            <a:extLst>
              <a:ext uri="{FF2B5EF4-FFF2-40B4-BE49-F238E27FC236}">
                <a16:creationId xmlns:a16="http://schemas.microsoft.com/office/drawing/2014/main" id="{77845FD0-9A07-014E-9A50-51929E1D99F6}"/>
              </a:ext>
            </a:extLst>
          </p:cNvPr>
          <p:cNvSpPr/>
          <p:nvPr/>
        </p:nvSpPr>
        <p:spPr>
          <a:xfrm>
            <a:off x="7863840" y="3554254"/>
            <a:ext cx="4014216" cy="383357"/>
          </a:xfrm>
          <a:prstGeom prst="rect">
            <a:avLst/>
          </a:prstGeom>
          <a:solidFill>
            <a:srgbClr val="000000">
              <a:alpha val="50000"/>
            </a:srgbClr>
          </a:solidFill>
          <a:ln>
            <a:noFill/>
          </a:ln>
        </p:spPr>
        <p:txBody>
          <a:bodyPr wrap="square">
            <a:noAutofit/>
          </a:bodyPr>
          <a:lstStyle/>
          <a:p>
            <a:pPr algn="ctr">
              <a:spcAft>
                <a:spcPts val="600"/>
              </a:spcAft>
            </a:pPr>
            <a:r>
              <a:rPr lang="en-US" sz="1200">
                <a:solidFill>
                  <a:srgbClr val="FFFFFF"/>
                </a:solidFill>
              </a:rPr>
              <a:t>https://</a:t>
            </a:r>
            <a:r>
              <a:rPr lang="en-US" sz="1200" err="1">
                <a:solidFill>
                  <a:srgbClr val="FFFFFF"/>
                </a:solidFill>
              </a:rPr>
              <a:t>twitter.com</a:t>
            </a:r>
            <a:r>
              <a:rPr lang="en-US" sz="1200">
                <a:solidFill>
                  <a:srgbClr val="FFFFFF"/>
                </a:solidFill>
              </a:rPr>
              <a:t>/</a:t>
            </a:r>
            <a:r>
              <a:rPr lang="en-US" sz="1200" err="1">
                <a:solidFill>
                  <a:srgbClr val="FFFFFF"/>
                </a:solidFill>
              </a:rPr>
              <a:t>mxstbr</a:t>
            </a:r>
            <a:r>
              <a:rPr lang="en-US" sz="1200">
                <a:solidFill>
                  <a:srgbClr val="FFFFFF"/>
                </a:solidFill>
              </a:rPr>
              <a:t>/status/1038073603311448064?lang=</a:t>
            </a:r>
            <a:r>
              <a:rPr lang="en-US" sz="1200" err="1">
                <a:solidFill>
                  <a:srgbClr val="FFFFFF"/>
                </a:solidFill>
              </a:rPr>
              <a:t>en</a:t>
            </a:r>
            <a:endParaRPr lang="en-US" sz="1200">
              <a:solidFill>
                <a:srgbClr val="FFFFFF"/>
              </a:solidFill>
            </a:endParaRPr>
          </a:p>
        </p:txBody>
      </p:sp>
      <p:pic>
        <p:nvPicPr>
          <p:cNvPr id="9" name="Picture 8">
            <a:extLst>
              <a:ext uri="{FF2B5EF4-FFF2-40B4-BE49-F238E27FC236}">
                <a16:creationId xmlns:a16="http://schemas.microsoft.com/office/drawing/2014/main" id="{E3A17EE2-8011-EE4F-BC70-5EFAA2B6A1B9}"/>
              </a:ext>
            </a:extLst>
          </p:cNvPr>
          <p:cNvPicPr>
            <a:picLocks noChangeAspect="1"/>
          </p:cNvPicPr>
          <p:nvPr/>
        </p:nvPicPr>
        <p:blipFill>
          <a:blip r:embed="rId5"/>
          <a:stretch>
            <a:fillRect/>
          </a:stretch>
        </p:blipFill>
        <p:spPr>
          <a:xfrm rot="20887438">
            <a:off x="113255" y="3705078"/>
            <a:ext cx="1004748" cy="841118"/>
          </a:xfrm>
          <a:prstGeom prst="rect">
            <a:avLst/>
          </a:prstGeom>
        </p:spPr>
      </p:pic>
    </p:spTree>
    <p:extLst>
      <p:ext uri="{BB962C8B-B14F-4D97-AF65-F5344CB8AC3E}">
        <p14:creationId xmlns:p14="http://schemas.microsoft.com/office/powerpoint/2010/main" val="284815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F4A2-4007-2944-B637-CA361CC38AC4}"/>
              </a:ext>
            </a:extLst>
          </p:cNvPr>
          <p:cNvSpPr>
            <a:spLocks noGrp="1"/>
          </p:cNvSpPr>
          <p:nvPr>
            <p:ph type="title"/>
          </p:nvPr>
        </p:nvSpPr>
        <p:spPr/>
        <p:txBody>
          <a:bodyPr>
            <a:noAutofit/>
          </a:bodyPr>
          <a:lstStyle/>
          <a:p>
            <a:r>
              <a:rPr lang="en-IN" sz="4000" b="1" dirty="0"/>
              <a:t>JavaScript architecture – Modules and loading types</a:t>
            </a:r>
            <a:endParaRPr lang="en-US" sz="4000" dirty="0"/>
          </a:p>
        </p:txBody>
      </p:sp>
      <p:sp>
        <p:nvSpPr>
          <p:cNvPr id="3" name="Content Placeholder 2">
            <a:extLst>
              <a:ext uri="{FF2B5EF4-FFF2-40B4-BE49-F238E27FC236}">
                <a16:creationId xmlns:a16="http://schemas.microsoft.com/office/drawing/2014/main" id="{BF0DF067-87E2-DB4F-A5AC-F6F00F5B5218}"/>
              </a:ext>
            </a:extLst>
          </p:cNvPr>
          <p:cNvSpPr>
            <a:spLocks noGrp="1"/>
          </p:cNvSpPr>
          <p:nvPr>
            <p:ph idx="1"/>
          </p:nvPr>
        </p:nvSpPr>
        <p:spPr>
          <a:xfrm>
            <a:off x="838200" y="1942749"/>
            <a:ext cx="4765431" cy="4309770"/>
          </a:xfrm>
        </p:spPr>
        <p:txBody>
          <a:bodyPr>
            <a:noAutofit/>
          </a:bodyPr>
          <a:lstStyle/>
          <a:p>
            <a:r>
              <a:rPr lang="en-IN" sz="1800" b="1" dirty="0"/>
              <a:t>Modules</a:t>
            </a:r>
            <a:endParaRPr lang="en-IN" sz="1400" b="1" dirty="0"/>
          </a:p>
          <a:p>
            <a:pPr lvl="1"/>
            <a:r>
              <a:rPr lang="en-IN" sz="1400" dirty="0"/>
              <a:t>Decoupling, Encapsulation, Performance</a:t>
            </a:r>
          </a:p>
          <a:p>
            <a:pPr lvl="1"/>
            <a:r>
              <a:rPr lang="en-IN" sz="1400" dirty="0"/>
              <a:t>Lots of ways to achieve it</a:t>
            </a:r>
          </a:p>
          <a:p>
            <a:pPr lvl="2"/>
            <a:r>
              <a:rPr lang="en-IN" sz="1400" dirty="0" err="1"/>
              <a:t>CommonJS</a:t>
            </a:r>
            <a:r>
              <a:rPr lang="en-IN" sz="1400" dirty="0"/>
              <a:t> and AMD-based, ES2015 modules</a:t>
            </a:r>
          </a:p>
          <a:p>
            <a:pPr lvl="2"/>
            <a:r>
              <a:rPr lang="en-IN" sz="1400" dirty="0"/>
              <a:t>Synchronous / Asynchronous</a:t>
            </a:r>
          </a:p>
          <a:p>
            <a:pPr lvl="2"/>
            <a:r>
              <a:rPr lang="en-IN" sz="1400" dirty="0"/>
              <a:t>Webpack, </a:t>
            </a:r>
            <a:r>
              <a:rPr lang="en-IN" sz="1400" dirty="0" err="1"/>
              <a:t>browserify</a:t>
            </a:r>
            <a:r>
              <a:rPr lang="en-IN" sz="1400" dirty="0"/>
              <a:t> / </a:t>
            </a:r>
            <a:r>
              <a:rPr lang="en-IN" sz="1400" dirty="0" err="1"/>
              <a:t>RequireJS</a:t>
            </a:r>
            <a:r>
              <a:rPr lang="en-IN" sz="1400" dirty="0"/>
              <a:t>, Dojo</a:t>
            </a:r>
          </a:p>
          <a:p>
            <a:pPr lvl="1"/>
            <a:r>
              <a:rPr lang="en-IN" sz="1400" dirty="0"/>
              <a:t>Scenario</a:t>
            </a:r>
          </a:p>
          <a:p>
            <a:pPr lvl="2"/>
            <a:r>
              <a:rPr lang="en-IN" sz="1400" dirty="0"/>
              <a:t>Replicate a multi-selection element which is a form input in another view in your app, given that this one is currently not in its own module/comp</a:t>
            </a:r>
          </a:p>
          <a:p>
            <a:pPr lvl="2"/>
            <a:r>
              <a:rPr lang="en-IN" sz="1400" dirty="0"/>
              <a:t>Always have it in a replicable fashion and separated</a:t>
            </a:r>
          </a:p>
          <a:p>
            <a:pPr lvl="1"/>
            <a:r>
              <a:rPr lang="en-IN" sz="1400" dirty="0"/>
              <a:t>What to consider</a:t>
            </a:r>
          </a:p>
          <a:p>
            <a:pPr lvl="2"/>
            <a:r>
              <a:rPr lang="en-IN" sz="1400" dirty="0"/>
              <a:t>Server-side JS vs Client-side JS</a:t>
            </a:r>
          </a:p>
          <a:p>
            <a:pPr lvl="2"/>
            <a:r>
              <a:rPr lang="en-IN" sz="1400" dirty="0"/>
              <a:t>Order , Asynchronous, browser-support (ES2015 is not supported in IE)</a:t>
            </a:r>
          </a:p>
          <a:p>
            <a:pPr lvl="1"/>
            <a:r>
              <a:rPr lang="en-IN" sz="1400" dirty="0"/>
              <a:t>Loading VS Bundling</a:t>
            </a:r>
          </a:p>
        </p:txBody>
      </p:sp>
      <p:pic>
        <p:nvPicPr>
          <p:cNvPr id="4" name="Picture 3">
            <a:extLst>
              <a:ext uri="{FF2B5EF4-FFF2-40B4-BE49-F238E27FC236}">
                <a16:creationId xmlns:a16="http://schemas.microsoft.com/office/drawing/2014/main" id="{7B10806B-2F1F-FB44-93A4-DD9506BEA8AA}"/>
              </a:ext>
            </a:extLst>
          </p:cNvPr>
          <p:cNvPicPr>
            <a:picLocks noChangeAspect="1"/>
          </p:cNvPicPr>
          <p:nvPr/>
        </p:nvPicPr>
        <p:blipFill>
          <a:blip r:embed="rId3"/>
          <a:stretch>
            <a:fillRect/>
          </a:stretch>
        </p:blipFill>
        <p:spPr>
          <a:xfrm>
            <a:off x="6095996" y="5134083"/>
            <a:ext cx="4749777" cy="841044"/>
          </a:xfrm>
          <a:prstGeom prst="rect">
            <a:avLst/>
          </a:prstGeom>
        </p:spPr>
      </p:pic>
      <p:pic>
        <p:nvPicPr>
          <p:cNvPr id="5" name="Picture 4">
            <a:extLst>
              <a:ext uri="{FF2B5EF4-FFF2-40B4-BE49-F238E27FC236}">
                <a16:creationId xmlns:a16="http://schemas.microsoft.com/office/drawing/2014/main" id="{C5216062-1885-A942-93A8-FBD4C960F978}"/>
              </a:ext>
            </a:extLst>
          </p:cNvPr>
          <p:cNvPicPr>
            <a:picLocks noChangeAspect="1"/>
          </p:cNvPicPr>
          <p:nvPr/>
        </p:nvPicPr>
        <p:blipFill>
          <a:blip r:embed="rId4"/>
          <a:stretch>
            <a:fillRect/>
          </a:stretch>
        </p:blipFill>
        <p:spPr>
          <a:xfrm>
            <a:off x="6095997" y="3935684"/>
            <a:ext cx="4749777" cy="841044"/>
          </a:xfrm>
          <a:prstGeom prst="rect">
            <a:avLst/>
          </a:prstGeom>
        </p:spPr>
      </p:pic>
      <p:sp>
        <p:nvSpPr>
          <p:cNvPr id="6" name="Rectangle 5">
            <a:extLst>
              <a:ext uri="{FF2B5EF4-FFF2-40B4-BE49-F238E27FC236}">
                <a16:creationId xmlns:a16="http://schemas.microsoft.com/office/drawing/2014/main" id="{6A02F0BE-A5F3-8F49-B7D0-D8866CBBA666}"/>
              </a:ext>
            </a:extLst>
          </p:cNvPr>
          <p:cNvSpPr/>
          <p:nvPr/>
        </p:nvSpPr>
        <p:spPr>
          <a:xfrm>
            <a:off x="5826112" y="1977891"/>
            <a:ext cx="5289549" cy="1723549"/>
          </a:xfrm>
          <a:prstGeom prst="rect">
            <a:avLst/>
          </a:prstGeom>
        </p:spPr>
        <p:txBody>
          <a:bodyPr wrap="square">
            <a:spAutoFit/>
          </a:bodyPr>
          <a:lstStyle/>
          <a:p>
            <a:pPr marL="171450" indent="-171450">
              <a:buFont typeface="Arial" panose="020B0604020202020204" pitchFamily="34" charset="0"/>
              <a:buChar char="•"/>
            </a:pPr>
            <a:r>
              <a:rPr lang="en-IN" b="1" dirty="0"/>
              <a:t>Lazy loading</a:t>
            </a:r>
          </a:p>
          <a:p>
            <a:pPr marL="628650" lvl="1" indent="-171450">
              <a:buFont typeface="Arial" panose="020B0604020202020204" pitchFamily="34" charset="0"/>
              <a:buChar char="•"/>
            </a:pPr>
            <a:r>
              <a:rPr lang="en-US" sz="1400" dirty="0"/>
              <a:t>Angular loading mechanisms</a:t>
            </a:r>
          </a:p>
          <a:p>
            <a:pPr marL="1085850" lvl="2" indent="-171450">
              <a:buFont typeface="Arial" panose="020B0604020202020204" pitchFamily="34" charset="0"/>
              <a:buChar char="•"/>
            </a:pPr>
            <a:r>
              <a:rPr lang="en-US" sz="1400" dirty="0"/>
              <a:t>Eager / Lazy and preload</a:t>
            </a:r>
          </a:p>
          <a:p>
            <a:pPr marL="171450" indent="-171450">
              <a:buFont typeface="Arial" panose="020B0604020202020204" pitchFamily="34" charset="0"/>
              <a:buChar char="•"/>
            </a:pPr>
            <a:r>
              <a:rPr lang="en-US" b="1" dirty="0"/>
              <a:t>Critical rendering path – Time taken for building the DOM and first-view being painted. </a:t>
            </a:r>
          </a:p>
          <a:p>
            <a:pPr marL="628650" lvl="1" indent="-171450">
              <a:buFont typeface="Arial" panose="020B0604020202020204" pitchFamily="34" charset="0"/>
              <a:buChar char="•"/>
            </a:pPr>
            <a:r>
              <a:rPr lang="en-US" sz="1400" dirty="0"/>
              <a:t>CSSOM – Media queries while attaching CSS, preload attribute</a:t>
            </a:r>
          </a:p>
          <a:p>
            <a:pPr marL="628650" lvl="1" indent="-171450">
              <a:buFont typeface="Arial" panose="020B0604020202020204" pitchFamily="34" charset="0"/>
              <a:buChar char="•"/>
            </a:pPr>
            <a:r>
              <a:rPr lang="en-US" sz="1400" dirty="0"/>
              <a:t>Blocking JS scripts, which can be changed to Async scripts (Analytics scripts for example), using defer, JS modules</a:t>
            </a:r>
          </a:p>
        </p:txBody>
      </p:sp>
    </p:spTree>
    <p:extLst>
      <p:ext uri="{BB962C8B-B14F-4D97-AF65-F5344CB8AC3E}">
        <p14:creationId xmlns:p14="http://schemas.microsoft.com/office/powerpoint/2010/main" val="413118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5CDD-002B-8B4F-9F86-0D0252D5E867}"/>
              </a:ext>
            </a:extLst>
          </p:cNvPr>
          <p:cNvSpPr>
            <a:spLocks noGrp="1"/>
          </p:cNvSpPr>
          <p:nvPr>
            <p:ph type="title"/>
          </p:nvPr>
        </p:nvSpPr>
        <p:spPr/>
        <p:txBody>
          <a:bodyPr/>
          <a:lstStyle/>
          <a:p>
            <a:r>
              <a:rPr lang="en-IN" dirty="0"/>
              <a:t>DOM Diffing &amp; Patching</a:t>
            </a:r>
            <a:endParaRPr lang="en-US" dirty="0"/>
          </a:p>
        </p:txBody>
      </p:sp>
      <p:sp>
        <p:nvSpPr>
          <p:cNvPr id="3" name="Content Placeholder 2">
            <a:extLst>
              <a:ext uri="{FF2B5EF4-FFF2-40B4-BE49-F238E27FC236}">
                <a16:creationId xmlns:a16="http://schemas.microsoft.com/office/drawing/2014/main" id="{2A231D86-318F-704D-8D5D-C62874F9D8E8}"/>
              </a:ext>
            </a:extLst>
          </p:cNvPr>
          <p:cNvSpPr>
            <a:spLocks noGrp="1"/>
          </p:cNvSpPr>
          <p:nvPr>
            <p:ph idx="1"/>
          </p:nvPr>
        </p:nvSpPr>
        <p:spPr/>
        <p:txBody>
          <a:bodyPr>
            <a:normAutofit fontScale="85000" lnSpcReduction="20000"/>
          </a:bodyPr>
          <a:lstStyle/>
          <a:p>
            <a:r>
              <a:rPr lang="en-US" dirty="0"/>
              <a:t>Change detections and DOM re-rendering </a:t>
            </a:r>
          </a:p>
          <a:p>
            <a:pPr lvl="1"/>
            <a:r>
              <a:rPr lang="en-US" dirty="0"/>
              <a:t>Front-end frameworks greatly help with this - various methods adopted</a:t>
            </a:r>
          </a:p>
          <a:p>
            <a:r>
              <a:rPr lang="en-US" dirty="0"/>
              <a:t>Famous ones</a:t>
            </a:r>
          </a:p>
          <a:p>
            <a:pPr lvl="1"/>
            <a:r>
              <a:rPr lang="en-US" dirty="0" err="1"/>
              <a:t>React’s</a:t>
            </a:r>
            <a:r>
              <a:rPr lang="en-US" dirty="0"/>
              <a:t> VDOM, </a:t>
            </a:r>
            <a:r>
              <a:rPr lang="en-US" dirty="0" err="1"/>
              <a:t>Angular’s</a:t>
            </a:r>
            <a:r>
              <a:rPr lang="en-US" dirty="0"/>
              <a:t> </a:t>
            </a:r>
            <a:r>
              <a:rPr lang="en-US" dirty="0" err="1"/>
              <a:t>ZoneJS</a:t>
            </a:r>
            <a:r>
              <a:rPr lang="en-US" dirty="0"/>
              <a:t>-based change detection</a:t>
            </a:r>
          </a:p>
          <a:p>
            <a:pPr lvl="1"/>
            <a:r>
              <a:rPr lang="en-US" dirty="0"/>
              <a:t>Angular Ivy – Incremental DOM</a:t>
            </a:r>
          </a:p>
          <a:p>
            <a:r>
              <a:rPr lang="en-US" dirty="0"/>
              <a:t>Lots of methods</a:t>
            </a:r>
          </a:p>
          <a:p>
            <a:pPr lvl="1"/>
            <a:r>
              <a:rPr lang="en-US" dirty="0"/>
              <a:t>Incremental DOM</a:t>
            </a:r>
          </a:p>
          <a:p>
            <a:pPr lvl="1"/>
            <a:r>
              <a:rPr lang="en-US" dirty="0"/>
              <a:t>Ember’s Glimmer</a:t>
            </a:r>
          </a:p>
          <a:p>
            <a:pPr lvl="1"/>
            <a:r>
              <a:rPr lang="en-US" dirty="0"/>
              <a:t>Factors to consider</a:t>
            </a:r>
          </a:p>
          <a:p>
            <a:pPr lvl="2"/>
            <a:r>
              <a:rPr lang="en-US" dirty="0"/>
              <a:t>Device / memory foot print. VDOM for a large app can consume memory</a:t>
            </a:r>
          </a:p>
          <a:p>
            <a:pPr lvl="2"/>
            <a:r>
              <a:rPr lang="en-US" dirty="0"/>
              <a:t>Tree-</a:t>
            </a:r>
            <a:r>
              <a:rPr lang="en-US" dirty="0" err="1"/>
              <a:t>Shakeable</a:t>
            </a:r>
            <a:r>
              <a:rPr lang="en-US" dirty="0"/>
              <a:t> nature</a:t>
            </a:r>
          </a:p>
          <a:p>
            <a:pPr lvl="1"/>
            <a:endParaRPr lang="en-US" dirty="0"/>
          </a:p>
        </p:txBody>
      </p:sp>
      <p:pic>
        <p:nvPicPr>
          <p:cNvPr id="4" name="Picture 3">
            <a:extLst>
              <a:ext uri="{FF2B5EF4-FFF2-40B4-BE49-F238E27FC236}">
                <a16:creationId xmlns:a16="http://schemas.microsoft.com/office/drawing/2014/main" id="{E345A1F1-7850-2341-BAA2-5D0A185599F2}"/>
              </a:ext>
            </a:extLst>
          </p:cNvPr>
          <p:cNvPicPr>
            <a:picLocks noChangeAspect="1"/>
          </p:cNvPicPr>
          <p:nvPr/>
        </p:nvPicPr>
        <p:blipFill>
          <a:blip r:embed="rId2"/>
          <a:stretch>
            <a:fillRect/>
          </a:stretch>
        </p:blipFill>
        <p:spPr>
          <a:xfrm>
            <a:off x="6852337" y="1929384"/>
            <a:ext cx="3924300" cy="1943100"/>
          </a:xfrm>
          <a:prstGeom prst="rect">
            <a:avLst/>
          </a:prstGeom>
        </p:spPr>
      </p:pic>
      <p:pic>
        <p:nvPicPr>
          <p:cNvPr id="5" name="Picture 4" descr="Angular's Incremental DOM - Ivy">
            <a:extLst>
              <a:ext uri="{FF2B5EF4-FFF2-40B4-BE49-F238E27FC236}">
                <a16:creationId xmlns:a16="http://schemas.microsoft.com/office/drawing/2014/main" id="{A8637EE9-D670-F546-B983-1465CEE17FA7}"/>
              </a:ext>
            </a:extLst>
          </p:cNvPr>
          <p:cNvPicPr>
            <a:picLocks noChangeAspect="1"/>
          </p:cNvPicPr>
          <p:nvPr/>
        </p:nvPicPr>
        <p:blipFill>
          <a:blip r:embed="rId3"/>
          <a:stretch>
            <a:fillRect/>
          </a:stretch>
        </p:blipFill>
        <p:spPr>
          <a:xfrm>
            <a:off x="6720017" y="3927150"/>
            <a:ext cx="4056620" cy="2565725"/>
          </a:xfrm>
          <a:prstGeom prst="rect">
            <a:avLst/>
          </a:prstGeom>
        </p:spPr>
      </p:pic>
      <p:sp>
        <p:nvSpPr>
          <p:cNvPr id="6" name="Rectangle 5">
            <a:extLst>
              <a:ext uri="{FF2B5EF4-FFF2-40B4-BE49-F238E27FC236}">
                <a16:creationId xmlns:a16="http://schemas.microsoft.com/office/drawing/2014/main" id="{CBC76F95-76DE-3F49-9616-869899EBBBB8}"/>
              </a:ext>
            </a:extLst>
          </p:cNvPr>
          <p:cNvSpPr/>
          <p:nvPr/>
        </p:nvSpPr>
        <p:spPr>
          <a:xfrm>
            <a:off x="7773861" y="6116026"/>
            <a:ext cx="1948931" cy="369332"/>
          </a:xfrm>
          <a:prstGeom prst="rect">
            <a:avLst/>
          </a:prstGeom>
        </p:spPr>
        <p:txBody>
          <a:bodyPr wrap="none">
            <a:spAutoFit/>
          </a:bodyPr>
          <a:lstStyle/>
          <a:p>
            <a:r>
              <a:rPr lang="en-US" dirty="0" err="1"/>
              <a:t>Angular's</a:t>
            </a:r>
            <a:r>
              <a:rPr lang="en-US" dirty="0"/>
              <a:t> Incremental DOM - Ivy</a:t>
            </a:r>
          </a:p>
        </p:txBody>
      </p:sp>
    </p:spTree>
    <p:extLst>
      <p:ext uri="{BB962C8B-B14F-4D97-AF65-F5344CB8AC3E}">
        <p14:creationId xmlns:p14="http://schemas.microsoft.com/office/powerpoint/2010/main" val="825643517"/>
      </p:ext>
    </p:extLst>
  </p:cSld>
  <p:clrMapOvr>
    <a:masterClrMapping/>
  </p:clrMapOvr>
</p:sld>
</file>

<file path=ppt/theme/theme1.xml><?xml version="1.0" encoding="utf-8"?>
<a:theme xmlns:a="http://schemas.openxmlformats.org/drawingml/2006/main" name="Sketchy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13045E9-9E86-284F-9890-63DC4E53FD1D}">
  <we:reference id="01cd1c88-25e9-4daa-b0ef-32dc541ed811" version="1.0.0.0" store="EXCatalog" storeType="EXCatalog"/>
  <we:alternateReferences>
    <we:reference id="WA200000068"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1209</TotalTime>
  <Words>1934</Words>
  <Application>Microsoft Macintosh PowerPoint</Application>
  <PresentationFormat>Widescreen</PresentationFormat>
  <Paragraphs>249</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Modern Love</vt:lpstr>
      <vt:lpstr>The Hand</vt:lpstr>
      <vt:lpstr>SketchyVTI</vt:lpstr>
      <vt:lpstr>Front-end design patterns and architecture </vt:lpstr>
      <vt:lpstr>What is the front-end? </vt:lpstr>
      <vt:lpstr>Special challenges of the frontend</vt:lpstr>
      <vt:lpstr>Architectural patterns for the front-end</vt:lpstr>
      <vt:lpstr>HTML architecture - Declarative VS imperative programming styles for modifying the DOM</vt:lpstr>
      <vt:lpstr>HTML architecture -  Client Vs Server-side rendering</vt:lpstr>
      <vt:lpstr>CSS architecture</vt:lpstr>
      <vt:lpstr>JavaScript architecture – Modules and loading types</vt:lpstr>
      <vt:lpstr>DOM Diffing &amp; Patching</vt:lpstr>
      <vt:lpstr>Asyncronous programming</vt:lpstr>
      <vt:lpstr>State management</vt:lpstr>
      <vt:lpstr>Micro-frontends and Backends for FE</vt:lpstr>
      <vt:lpstr>Some other bits of FE architecture</vt:lpstr>
      <vt:lpstr>Design patterns of significance</vt:lpstr>
      <vt:lpstr>Roadmap for FE dev (Ext. doc)</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design patterns and architecture </dc:title>
  <dc:creator>Sharan Selvaraj (sharselv)</dc:creator>
  <cp:lastModifiedBy>Sharan Selvaraj (sharselv)</cp:lastModifiedBy>
  <cp:revision>41</cp:revision>
  <dcterms:created xsi:type="dcterms:W3CDTF">2021-08-18T15:29:41Z</dcterms:created>
  <dcterms:modified xsi:type="dcterms:W3CDTF">2021-08-19T11:39:10Z</dcterms:modified>
</cp:coreProperties>
</file>